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8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9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10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11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12.xml" ContentType="application/vnd.openxmlformats-officedocument.presentationml.notesSl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13.xml" ContentType="application/vnd.openxmlformats-officedocument.presentationml.notesSl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notesSlides/notesSlide14.xml" ContentType="application/vnd.openxmlformats-officedocument.presentationml.notesSlid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4"/>
  </p:notesMasterIdLst>
  <p:sldIdLst>
    <p:sldId id="256" r:id="rId2"/>
    <p:sldId id="257" r:id="rId3"/>
    <p:sldId id="258" r:id="rId4"/>
    <p:sldId id="277" r:id="rId5"/>
    <p:sldId id="260" r:id="rId6"/>
    <p:sldId id="281" r:id="rId7"/>
    <p:sldId id="265" r:id="rId8"/>
    <p:sldId id="274" r:id="rId9"/>
    <p:sldId id="261" r:id="rId10"/>
    <p:sldId id="275" r:id="rId11"/>
    <p:sldId id="283" r:id="rId12"/>
    <p:sldId id="266" r:id="rId13"/>
    <p:sldId id="282" r:id="rId14"/>
    <p:sldId id="263" r:id="rId15"/>
    <p:sldId id="267" r:id="rId16"/>
    <p:sldId id="264" r:id="rId17"/>
    <p:sldId id="270" r:id="rId18"/>
    <p:sldId id="271" r:id="rId19"/>
    <p:sldId id="272" r:id="rId20"/>
    <p:sldId id="285" r:id="rId21"/>
    <p:sldId id="286" r:id="rId22"/>
    <p:sldId id="273" r:id="rId23"/>
  </p:sldIdLst>
  <p:sldSz cx="9144000" cy="5143500" type="screen16x9"/>
  <p:notesSz cx="6858000" cy="9144000"/>
  <p:embeddedFontLst>
    <p:embeddedFont>
      <p:font typeface="Oswald" panose="00000500000000000000" pitchFamily="2" charset="-70"/>
      <p:regular r:id="rId25"/>
      <p:bold r:id="rId26"/>
    </p:embeddedFont>
    <p:embeddedFont>
      <p:font typeface="Palatino Linotype" panose="02040502050505030304" pitchFamily="18" charset="0"/>
      <p:regular r:id="rId27"/>
      <p:bold r:id="rId28"/>
      <p:italic r:id="rId29"/>
      <p:boldItalic r:id="rId30"/>
    </p:embeddedFont>
    <p:embeddedFont>
      <p:font typeface="Source Code Pro" panose="020F0502020204030204" pitchFamily="49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9EEB"/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41" autoAdjust="0"/>
  </p:normalViewPr>
  <p:slideViewPr>
    <p:cSldViewPr snapToGrid="0">
      <p:cViewPr varScale="1">
        <p:scale>
          <a:sx n="139" d="100"/>
          <a:sy n="139" d="100"/>
        </p:scale>
        <p:origin x="804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22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800" dirty="0" err="1"/>
              <a:t>Pagal</a:t>
            </a:r>
            <a:r>
              <a:rPr lang="en-US" sz="1800" dirty="0"/>
              <a:t> </a:t>
            </a:r>
            <a:r>
              <a:rPr lang="en-US" sz="1800" dirty="0" err="1"/>
              <a:t>lytį</a:t>
            </a:r>
            <a:endParaRPr lang="lt-LT" sz="1800" dirty="0"/>
          </a:p>
        </c:rich>
      </c:tx>
      <c:layout>
        <c:manualLayout>
          <c:xMode val="edge"/>
          <c:yMode val="edge"/>
          <c:x val="0.38026420615456524"/>
          <c:y val="3.94659814442695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9.8100365749601307E-2"/>
          <c:y val="0.13574543087189675"/>
          <c:w val="0.80773582116566645"/>
          <c:h val="0.8046861007960266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Atsakymai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B13-4DF2-A44D-13A8C6D11BCE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B13-4DF2-A44D-13A8C6D11BCE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B13-4DF2-A44D-13A8C6D11BCE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B13-4DF2-A44D-13A8C6D11BCE}"/>
              </c:ext>
            </c:extLst>
          </c:dPt>
          <c:dLbls>
            <c:dLbl>
              <c:idx val="0"/>
              <c:layout>
                <c:manualLayout>
                  <c:x val="-7.0317885531157665E-3"/>
                  <c:y val="0.11289426188614841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92990757498303"/>
                      <c:h val="0.1338317404639655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B13-4DF2-A44D-13A8C6D11BCE}"/>
                </c:ext>
              </c:extLst>
            </c:dLbl>
            <c:dLbl>
              <c:idx val="1"/>
              <c:layout>
                <c:manualLayout>
                  <c:x val="5.8295885914615493E-2"/>
                  <c:y val="6.2977286131463847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946665653537431"/>
                      <c:h val="9.84375264772168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B13-4DF2-A44D-13A8C6D11BCE}"/>
                </c:ext>
              </c:extLst>
            </c:dLbl>
            <c:dLbl>
              <c:idx val="2"/>
              <c:layout>
                <c:manualLayout>
                  <c:x val="-1.2158722740141233E-2"/>
                  <c:y val="-1.0409561165892263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34263800431957"/>
                      <c:h val="0.1338317404639655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EB13-4DF2-A44D-13A8C6D11BCE}"/>
                </c:ext>
              </c:extLst>
            </c:dLbl>
            <c:dLbl>
              <c:idx val="3"/>
              <c:layout>
                <c:manualLayout>
                  <c:x val="2.250701131481149E-2"/>
                  <c:y val="0.22789496593970821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B13-4DF2-A44D-13A8C6D11B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Mergaitė</c:v>
                </c:pt>
                <c:pt idx="1">
                  <c:v>Berniukas</c:v>
                </c:pt>
                <c:pt idx="2">
                  <c:v>Nenoriu sakyti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87</c:v>
                </c:pt>
                <c:pt idx="1">
                  <c:v>86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B13-4DF2-A44D-13A8C6D11B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406180129117365"/>
          <c:y val="0.40941706117257498"/>
          <c:w val="0.40356763196525647"/>
          <c:h val="0.22544126298916928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lt-L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800" dirty="0" err="1"/>
              <a:t>Pagal</a:t>
            </a:r>
            <a:r>
              <a:rPr lang="en-US" sz="1800" dirty="0"/>
              <a:t> </a:t>
            </a:r>
            <a:r>
              <a:rPr lang="en-US" sz="1800" dirty="0" err="1"/>
              <a:t>klas</a:t>
            </a:r>
            <a:r>
              <a:rPr lang="en-GB" sz="1800" dirty="0"/>
              <a:t>ę</a:t>
            </a:r>
            <a:endParaRPr lang="lt-LT" sz="1800" dirty="0"/>
          </a:p>
        </c:rich>
      </c:tx>
      <c:layout>
        <c:manualLayout>
          <c:xMode val="edge"/>
          <c:yMode val="edge"/>
          <c:x val="0.3678725296534282"/>
          <c:y val="3.94659814442695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9.8100365749601307E-2"/>
          <c:y val="0.12957298588138261"/>
          <c:w val="0.82322541679208772"/>
          <c:h val="0.8201172132723120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Atsakymai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D43-42A6-8D3C-B000E04AFCCA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D43-42A6-8D3C-B000E04AFCCA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D43-42A6-8D3C-B000E04AFCCA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D43-42A6-8D3C-B000E04AFCCA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0D43-42A6-8D3C-B000E04AFCCA}"/>
              </c:ext>
            </c:extLst>
          </c:dPt>
          <c:dPt>
            <c:idx val="5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D43-42A6-8D3C-B000E04AFCCA}"/>
              </c:ext>
            </c:extLst>
          </c:dPt>
          <c:dPt>
            <c:idx val="6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0D43-42A6-8D3C-B000E04AFCCA}"/>
              </c:ext>
            </c:extLst>
          </c:dPt>
          <c:dPt>
            <c:idx val="7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0D43-42A6-8D3C-B000E04AFCCA}"/>
              </c:ext>
            </c:extLst>
          </c:dPt>
          <c:dPt>
            <c:idx val="8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0D43-42A6-8D3C-B000E04AFCCA}"/>
              </c:ext>
            </c:extLst>
          </c:dPt>
          <c:dLbls>
            <c:dLbl>
              <c:idx val="0"/>
              <c:layout>
                <c:manualLayout>
                  <c:x val="1.4653645323873971E-2"/>
                  <c:y val="-1.2959704383626691E-3"/>
                </c:manualLayout>
              </c:layout>
              <c:tx>
                <c:rich>
                  <a:bodyPr/>
                  <a:lstStyle/>
                  <a:p>
                    <a:fld id="{A52E8829-178E-4625-9515-708A9D6E5F8C}" type="CATEGORYNAME">
                      <a:rPr lang="en-US"/>
                      <a:pPr/>
                      <a:t>[KATEGORIJOS PAVADINIMAS]</a:t>
                    </a:fld>
                    <a:r>
                      <a:rPr lang="en-US" baseline="0" dirty="0"/>
                      <a:t>,</a:t>
                    </a:r>
                  </a:p>
                  <a:p>
                    <a:fld id="{4BDFB524-832A-4BA0-97B8-43C91045D96E}" type="VALUE">
                      <a:rPr lang="en-US" baseline="0" smtClean="0"/>
                      <a:pPr/>
                      <a:t>[REIKŠMĖ]</a:t>
                    </a:fld>
                    <a:r>
                      <a:rPr lang="en-US" baseline="0" dirty="0"/>
                      <a:t>, </a:t>
                    </a:r>
                    <a:fld id="{8C7DE700-A5E5-4D64-854F-FA83B8AB58EA}" type="PERCENTAGE">
                      <a:rPr lang="en-US" baseline="0"/>
                      <a:pPr/>
                      <a:t>[PROCENTAI]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92990757498303"/>
                      <c:h val="0.1338317404639655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D43-42A6-8D3C-B000E04AFCCA}"/>
                </c:ext>
              </c:extLst>
            </c:dLbl>
            <c:dLbl>
              <c:idx val="1"/>
              <c:layout>
                <c:manualLayout>
                  <c:x val="1.4925262091275909E-2"/>
                  <c:y val="7.4255242264820737E-3"/>
                </c:manualLayout>
              </c:layout>
              <c:tx>
                <c:rich>
                  <a:bodyPr/>
                  <a:lstStyle/>
                  <a:p>
                    <a:fld id="{2F52BD7F-19AF-437E-AE64-3C6FD5C15F12}" type="CATEGORYNAME">
                      <a:rPr lang="en-US"/>
                      <a:pPr/>
                      <a:t>[KATEGORIJOS PAVADINIMAS]</a:t>
                    </a:fld>
                    <a:r>
                      <a:rPr lang="en-US" baseline="0" dirty="0"/>
                      <a:t>,</a:t>
                    </a:r>
                  </a:p>
                  <a:p>
                    <a:fld id="{9CC35009-36C4-40E4-98CC-0165B6AF8F3C}" type="VALUE">
                      <a:rPr lang="en-US" baseline="0" smtClean="0"/>
                      <a:pPr/>
                      <a:t>[REIKŠMĖ]</a:t>
                    </a:fld>
                    <a:r>
                      <a:rPr lang="en-US" baseline="0" dirty="0"/>
                      <a:t>, </a:t>
                    </a:r>
                    <a:fld id="{9A52D708-FC80-4EEA-B08A-BD36666345BE}" type="PERCENTAGE">
                      <a:rPr lang="en-US" baseline="0"/>
                      <a:pPr/>
                      <a:t>[PROCENTAI]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033334097649334"/>
                      <c:h val="0.160162067992640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D43-42A6-8D3C-B000E04AFCCA}"/>
                </c:ext>
              </c:extLst>
            </c:dLbl>
            <c:dLbl>
              <c:idx val="2"/>
              <c:layout>
                <c:manualLayout>
                  <c:x val="-2.8649653642885704E-3"/>
                  <c:y val="-7.3233386706351763E-3"/>
                </c:manualLayout>
              </c:layout>
              <c:tx>
                <c:rich>
                  <a:bodyPr/>
                  <a:lstStyle/>
                  <a:p>
                    <a:fld id="{42DF96A3-A86E-4783-B568-781210A3E2D3}" type="CATEGORYNAME">
                      <a:rPr lang="en-US"/>
                      <a:pPr/>
                      <a:t>[KATEGORIJOS PAVADINIMAS]</a:t>
                    </a:fld>
                    <a:r>
                      <a:rPr lang="en-US" baseline="0" dirty="0"/>
                      <a:t>,</a:t>
                    </a:r>
                  </a:p>
                  <a:p>
                    <a:fld id="{9CD026A4-EDAC-484E-8361-6C1F95415C8D}" type="VALUE">
                      <a:rPr lang="en-US" baseline="0" smtClean="0"/>
                      <a:pPr/>
                      <a:t>[REIKŠMĖ]</a:t>
                    </a:fld>
                    <a:r>
                      <a:rPr lang="en-US" baseline="0" dirty="0"/>
                      <a:t>, </a:t>
                    </a:r>
                    <a:fld id="{AA30B096-44CB-4330-982E-B0E4FAA101C0}" type="PERCENTAGE">
                      <a:rPr lang="en-US" baseline="0"/>
                      <a:pPr/>
                      <a:t>[PROCENTAI]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34263800431957"/>
                      <c:h val="0.1338317404639655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D43-42A6-8D3C-B000E04AFCCA}"/>
                </c:ext>
              </c:extLst>
            </c:dLbl>
            <c:dLbl>
              <c:idx val="3"/>
              <c:layout>
                <c:manualLayout>
                  <c:x val="8.2155839479978901E-4"/>
                  <c:y val="-1.5916645747586479E-2"/>
                </c:manualLayout>
              </c:layout>
              <c:tx>
                <c:rich>
                  <a:bodyPr/>
                  <a:lstStyle/>
                  <a:p>
                    <a:fld id="{6FC5B0E7-D827-474E-B2A3-569D490B3054}" type="CATEGORYNAME">
                      <a:rPr lang="en-US"/>
                      <a:pPr/>
                      <a:t>[KATEGORIJOS PAVADINIMAS]</a:t>
                    </a:fld>
                    <a:r>
                      <a:rPr lang="en-US" baseline="0" dirty="0"/>
                      <a:t>,</a:t>
                    </a:r>
                  </a:p>
                  <a:p>
                    <a:fld id="{7305B5FF-A7A3-4644-89EA-7F794780FBF9}" type="VALUE">
                      <a:rPr lang="en-US" baseline="0" smtClean="0"/>
                      <a:pPr/>
                      <a:t>[REIKŠMĖ]</a:t>
                    </a:fld>
                    <a:r>
                      <a:rPr lang="en-US" baseline="0" dirty="0"/>
                      <a:t>, </a:t>
                    </a:r>
                    <a:fld id="{A3438F6A-EBC1-4294-AB4C-2FC6CC4D261D}" type="PERCENTAGE">
                      <a:rPr lang="en-US" baseline="0"/>
                      <a:pPr/>
                      <a:t>[PROCENTAI]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D43-42A6-8D3C-B000E04AFCCA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1328D54F-3DAD-4AAE-AB74-E5F45E9E6610}" type="CATEGORYNAME">
                      <a:rPr lang="en-US"/>
                      <a:pPr/>
                      <a:t>[KATEGORIJOS PAVADINIMAS]</a:t>
                    </a:fld>
                    <a:r>
                      <a:rPr lang="en-US" baseline="0"/>
                      <a:t>,</a:t>
                    </a:r>
                  </a:p>
                  <a:p>
                    <a:fld id="{4BB2D1BB-A574-484D-B223-B75B1110CB20}" type="VALUE">
                      <a:rPr lang="en-US" baseline="0" smtClean="0"/>
                      <a:pPr/>
                      <a:t>[REIKŠMĖ]</a:t>
                    </a:fld>
                    <a:r>
                      <a:rPr lang="en-US" baseline="0" dirty="0"/>
                      <a:t>, </a:t>
                    </a:r>
                    <a:fld id="{45BE7E46-A300-4E90-A68A-9EEE8A88C232}" type="PERCENTAGE">
                      <a:rPr lang="en-US" baseline="0"/>
                      <a:pPr/>
                      <a:t>[PROCENTAI]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0D43-42A6-8D3C-B000E04AFCCA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311504C9-EA0A-4D9A-9F70-4C039F643D3F}" type="CATEGORYNAME">
                      <a:rPr lang="en-US"/>
                      <a:pPr/>
                      <a:t>[KATEGORIJOS PAVADINIMAS]</a:t>
                    </a:fld>
                    <a:r>
                      <a:rPr lang="en-US" baseline="0" dirty="0"/>
                      <a:t>,</a:t>
                    </a:r>
                  </a:p>
                  <a:p>
                    <a:fld id="{714B83F8-40E1-405E-8195-2835C1004DDD}" type="VALUE">
                      <a:rPr lang="en-US" baseline="0" smtClean="0"/>
                      <a:pPr/>
                      <a:t>[REIKŠMĖ]</a:t>
                    </a:fld>
                    <a:r>
                      <a:rPr lang="en-US" baseline="0" dirty="0"/>
                      <a:t>, </a:t>
                    </a:r>
                    <a:fld id="{38A66333-E144-4803-9F41-28876149664F}" type="PERCENTAGE">
                      <a:rPr lang="en-US" baseline="0"/>
                      <a:pPr/>
                      <a:t>[PROCENTAI]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0D43-42A6-8D3C-B000E04AFCCA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4C97D623-B5B8-428E-9BBD-5931F61508BD}" type="CATEGORYNAME">
                      <a:rPr lang="en-US"/>
                      <a:pPr/>
                      <a:t>[KATEGORIJOS PAVADINIMAS]</a:t>
                    </a:fld>
                    <a:r>
                      <a:rPr lang="en-US" baseline="0"/>
                      <a:t>,</a:t>
                    </a:r>
                  </a:p>
                  <a:p>
                    <a:fld id="{1913D5A3-5D9E-447D-B279-AF90BFE88677}" type="VALUE">
                      <a:rPr lang="en-US" baseline="0" smtClean="0"/>
                      <a:pPr/>
                      <a:t>[REIKŠMĖ]</a:t>
                    </a:fld>
                    <a:r>
                      <a:rPr lang="en-US" baseline="0" dirty="0"/>
                      <a:t>, </a:t>
                    </a:r>
                    <a:fld id="{2EA60E43-6357-404E-8C8D-DEC213D5B339}" type="PERCENTAGE">
                      <a:rPr lang="en-US" baseline="0"/>
                      <a:pPr/>
                      <a:t>[PROCENTAI]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0D43-42A6-8D3C-B000E04AFCCA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53F66F08-9F8F-4FF4-9313-5543CAD6C599}" type="CATEGORYNAME">
                      <a:rPr lang="en-US"/>
                      <a:pPr/>
                      <a:t>[KATEGORIJOS PAVADINIMAS]</a:t>
                    </a:fld>
                    <a:r>
                      <a:rPr lang="en-US" baseline="0" dirty="0"/>
                      <a:t>,</a:t>
                    </a:r>
                  </a:p>
                  <a:p>
                    <a:fld id="{4A7CEF4D-3464-4743-A40A-9A82182DEA59}" type="VALUE">
                      <a:rPr lang="en-US" baseline="0" smtClean="0"/>
                      <a:pPr/>
                      <a:t>[REIKŠMĖ]</a:t>
                    </a:fld>
                    <a:r>
                      <a:rPr lang="en-US" baseline="0" dirty="0"/>
                      <a:t>, </a:t>
                    </a:r>
                    <a:fld id="{A20BD3F1-AFDA-4BE6-A4F6-9FCEA69992A1}" type="PERCENTAGE">
                      <a:rPr lang="en-US" baseline="0"/>
                      <a:pPr/>
                      <a:t>[PROCENTAI]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0D43-42A6-8D3C-B000E04AFCCA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B405B653-E47D-4C44-A36A-B519F6E0CF72}" type="CATEGORYNAME">
                      <a:rPr lang="en-US"/>
                      <a:pPr/>
                      <a:t>[KATEGORIJOS PAVADINIMAS]</a:t>
                    </a:fld>
                    <a:r>
                      <a:rPr lang="en-US" baseline="0"/>
                      <a:t>,</a:t>
                    </a:r>
                  </a:p>
                  <a:p>
                    <a:fld id="{0E68BFE8-DAB2-49AE-9E85-B0FA64CDEAFE}" type="VALUE">
                      <a:rPr lang="en-US" baseline="0" smtClean="0"/>
                      <a:pPr/>
                      <a:t>[REIKŠMĖ]</a:t>
                    </a:fld>
                    <a:r>
                      <a:rPr lang="en-US" baseline="0" dirty="0"/>
                      <a:t>, </a:t>
                    </a:r>
                    <a:fld id="{EDCFBEBA-533D-46F5-9255-0CF2A364191D}" type="PERCENTAGE">
                      <a:rPr lang="en-US" baseline="0"/>
                      <a:pPr/>
                      <a:t>[PROCENTAI]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0D43-42A6-8D3C-B000E04AFC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Sheet1!$A$2:$A$10</c:f>
              <c:strCache>
                <c:ptCount val="9"/>
                <c:pt idx="0">
                  <c:v>2a</c:v>
                </c:pt>
                <c:pt idx="1">
                  <c:v>2b</c:v>
                </c:pt>
                <c:pt idx="2">
                  <c:v>2c</c:v>
                </c:pt>
                <c:pt idx="3">
                  <c:v>3a</c:v>
                </c:pt>
                <c:pt idx="4">
                  <c:v>3b</c:v>
                </c:pt>
                <c:pt idx="5">
                  <c:v>3c</c:v>
                </c:pt>
                <c:pt idx="6">
                  <c:v>4a</c:v>
                </c:pt>
                <c:pt idx="7">
                  <c:v>4b</c:v>
                </c:pt>
                <c:pt idx="8">
                  <c:v>4c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24</c:v>
                </c:pt>
                <c:pt idx="1">
                  <c:v>19</c:v>
                </c:pt>
                <c:pt idx="2">
                  <c:v>24</c:v>
                </c:pt>
                <c:pt idx="3">
                  <c:v>21</c:v>
                </c:pt>
                <c:pt idx="4">
                  <c:v>23</c:v>
                </c:pt>
                <c:pt idx="5">
                  <c:v>24</c:v>
                </c:pt>
                <c:pt idx="6">
                  <c:v>19</c:v>
                </c:pt>
                <c:pt idx="7">
                  <c:v>19</c:v>
                </c:pt>
                <c:pt idx="8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D43-42A6-8D3C-B000E04AFC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Oswald" panose="00000500000000000000" pitchFamily="2" charset="0"/>
                <a:ea typeface="+mn-ea"/>
                <a:cs typeface="Arial" panose="020B0604020202020204" pitchFamily="34" charset="0"/>
              </a:defRPr>
            </a:pPr>
            <a:r>
              <a:rPr lang="lt-LT" sz="1600" b="0" i="0" u="none" strike="noStrike" baseline="0" dirty="0">
                <a:effectLst/>
              </a:rPr>
              <a:t>Aš jaučiuosi saugiai visoje mokykloje</a:t>
            </a:r>
            <a:endParaRPr lang="lt-LT" sz="1600" dirty="0">
              <a:solidFill>
                <a:schemeClr val="tx1"/>
              </a:solidFill>
              <a:latin typeface="Oswald" panose="00000500000000000000" pitchFamily="2" charset="0"/>
            </a:endParaRPr>
          </a:p>
        </c:rich>
      </c:tx>
      <c:layout>
        <c:manualLayout>
          <c:xMode val="edge"/>
          <c:yMode val="edge"/>
          <c:x val="0.46844840439477242"/>
          <c:y val="9.42730128000550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Oswald" panose="00000500000000000000" pitchFamily="2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49464634764938631"/>
          <c:y val="0.24513944662033016"/>
          <c:w val="0.46979831112309117"/>
          <c:h val="0.7067321083588391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Atsakymai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BCA-45BF-9F9A-7B45A76BB244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BCA-45BF-9F9A-7B45A76BB244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BCA-45BF-9F9A-7B45A76BB244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BCA-45BF-9F9A-7B45A76BB244}"/>
              </c:ext>
            </c:extLst>
          </c:dPt>
          <c:dLbls>
            <c:dLbl>
              <c:idx val="0"/>
              <c:layout>
                <c:manualLayout>
                  <c:x val="-3.846550405304907E-2"/>
                  <c:y val="-0.14106953423413107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038324431422417"/>
                      <c:h val="0.1132052488698071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BCA-45BF-9F9A-7B45A76BB244}"/>
                </c:ext>
              </c:extLst>
            </c:dLbl>
            <c:dLbl>
              <c:idx val="1"/>
              <c:layout>
                <c:manualLayout>
                  <c:x val="5.6015910977411917E-2"/>
                  <c:y val="7.4774225349939535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149353809977686"/>
                      <c:h val="9.843755794429281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BCA-45BF-9F9A-7B45A76BB244}"/>
                </c:ext>
              </c:extLst>
            </c:dLbl>
            <c:dLbl>
              <c:idx val="2"/>
              <c:layout>
                <c:manualLayout>
                  <c:x val="-7.94599674699723E-3"/>
                  <c:y val="3.6520799701474545E-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34267026222825"/>
                      <c:h val="0.1132052488698071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7BCA-45BF-9F9A-7B45A76BB244}"/>
                </c:ext>
              </c:extLst>
            </c:dLbl>
            <c:dLbl>
              <c:idx val="3"/>
              <c:layout>
                <c:manualLayout>
                  <c:x val="2.2507145896616534E-2"/>
                  <c:y val="0.2038307318798975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BCA-45BF-9F9A-7B45A76BB2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Visiškai sutinku</c:v>
                </c:pt>
                <c:pt idx="1">
                  <c:v>Dažniau sutinku</c:v>
                </c:pt>
                <c:pt idx="2">
                  <c:v>Dažniau nesutinku</c:v>
                </c:pt>
                <c:pt idx="3">
                  <c:v>Visiškai nesutinku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92</c:v>
                </c:pt>
                <c:pt idx="1">
                  <c:v>65</c:v>
                </c:pt>
                <c:pt idx="2">
                  <c:v>24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BCA-45BF-9F9A-7B45A76BB2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2.0567093981182998E-2"/>
          <c:y val="0.35809647398235278"/>
          <c:w val="0.44594965902349309"/>
          <c:h val="0.45815247946758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lt-L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Oswald" panose="00000500000000000000" pitchFamily="2" charset="0"/>
                <a:ea typeface="+mn-ea"/>
                <a:cs typeface="Arial" panose="020B0604020202020204" pitchFamily="34" charset="0"/>
              </a:defRPr>
            </a:pPr>
            <a:r>
              <a:rPr lang="lt-LT" sz="1600" b="0" i="0" u="none" strike="noStrike" baseline="0" dirty="0">
                <a:effectLst/>
              </a:rPr>
              <a:t>Man būna liūdna, jei kas nors yra skriaudžiamas</a:t>
            </a:r>
            <a:endParaRPr lang="lt-LT" sz="1600" dirty="0">
              <a:solidFill>
                <a:schemeClr val="tx1"/>
              </a:solidFill>
              <a:latin typeface="Oswald" panose="00000500000000000000" pitchFamily="2" charset="0"/>
            </a:endParaRPr>
          </a:p>
        </c:rich>
      </c:tx>
      <c:layout>
        <c:manualLayout>
          <c:xMode val="edge"/>
          <c:yMode val="edge"/>
          <c:x val="0.12030393483368437"/>
          <c:y val="3.92690756333911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Oswald" panose="00000500000000000000" pitchFamily="2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10770829325092705"/>
          <c:y val="0.24857719269324663"/>
          <c:w val="0.82090637731712846"/>
          <c:h val="0.7091482754018980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Atsakymai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29D-4929-876C-EF71C31821EF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29D-4929-876C-EF71C31821EF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29D-4929-876C-EF71C31821EF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29D-4929-876C-EF71C31821EF}"/>
              </c:ext>
            </c:extLst>
          </c:dPt>
          <c:dLbls>
            <c:dLbl>
              <c:idx val="0"/>
              <c:layout>
                <c:manualLayout>
                  <c:x val="-5.9584494548061674E-2"/>
                  <c:y val="0.20614295447476788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92990757498303"/>
                      <c:h val="0.1338317404639655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29D-4929-876C-EF71C31821EF}"/>
                </c:ext>
              </c:extLst>
            </c:dLbl>
            <c:dLbl>
              <c:idx val="1"/>
              <c:layout>
                <c:manualLayout>
                  <c:x val="5.7867348595042459E-2"/>
                  <c:y val="3.6958883203524584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946665653537431"/>
                      <c:h val="9.84375264772168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229D-4929-876C-EF71C31821EF}"/>
                </c:ext>
              </c:extLst>
            </c:dLbl>
            <c:dLbl>
              <c:idx val="2"/>
              <c:layout>
                <c:manualLayout>
                  <c:x val="-7.9460128759515688E-3"/>
                  <c:y val="1.3965325767226675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34263800431957"/>
                      <c:h val="0.1338317404639655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29D-4929-876C-EF71C31821EF}"/>
                </c:ext>
              </c:extLst>
            </c:dLbl>
            <c:dLbl>
              <c:idx val="3"/>
              <c:layout>
                <c:manualLayout>
                  <c:x val="1.4548111734812429E-2"/>
                  <c:y val="0.2072684779528140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29D-4929-876C-EF71C31821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Visiškai sutinku</c:v>
                </c:pt>
                <c:pt idx="1">
                  <c:v>Dažniau sutinku</c:v>
                </c:pt>
                <c:pt idx="2">
                  <c:v>Dažniau nesutinku</c:v>
                </c:pt>
                <c:pt idx="3">
                  <c:v>Visiškai nesutinku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84</c:v>
                </c:pt>
                <c:pt idx="1">
                  <c:v>73</c:v>
                </c:pt>
                <c:pt idx="2">
                  <c:v>21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29D-4929-876C-EF71C31821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Oswald" panose="00000500000000000000" pitchFamily="2" charset="0"/>
                <a:ea typeface="+mn-ea"/>
                <a:cs typeface="Arial" panose="020B0604020202020204" pitchFamily="34" charset="0"/>
              </a:defRPr>
            </a:pPr>
            <a:r>
              <a:rPr lang="lt-LT" sz="1600" b="0" i="0" u="none" strike="noStrike" baseline="0" dirty="0">
                <a:effectLst/>
              </a:rPr>
              <a:t>Aš žinau, kaip nusiraminti, kai pykstu ar liūdžiu</a:t>
            </a:r>
            <a:endParaRPr lang="lt-LT" sz="1600" dirty="0">
              <a:solidFill>
                <a:schemeClr val="tx1"/>
              </a:solidFill>
              <a:latin typeface="Oswald" panose="00000500000000000000" pitchFamily="2" charset="0"/>
            </a:endParaRPr>
          </a:p>
        </c:rich>
      </c:tx>
      <c:layout>
        <c:manualLayout>
          <c:xMode val="edge"/>
          <c:yMode val="edge"/>
          <c:x val="0.1659399191338666"/>
          <c:y val="1.29969542356310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Oswald" panose="00000500000000000000" pitchFamily="2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10845807487025039"/>
          <c:y val="0.15593626716901768"/>
          <c:w val="0.7612457344956689"/>
          <c:h val="0.5691811169926019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Atsakymai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245-4554-96E9-9714A67180EC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245-4554-96E9-9714A67180EC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245-4554-96E9-9714A67180EC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245-4554-96E9-9714A67180EC}"/>
              </c:ext>
            </c:extLst>
          </c:dPt>
          <c:dLbls>
            <c:dLbl>
              <c:idx val="0"/>
              <c:layout>
                <c:manualLayout>
                  <c:x val="-6.3624947616613484E-2"/>
                  <c:y val="0.16208973480781641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51717714564651"/>
                      <c:h val="0.1119671876079376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245-4554-96E9-9714A67180EC}"/>
                </c:ext>
              </c:extLst>
            </c:dLbl>
            <c:dLbl>
              <c:idx val="1"/>
              <c:layout>
                <c:manualLayout>
                  <c:x val="3.3576887298582971E-2"/>
                  <c:y val="1.703738566547456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560276584280845"/>
                      <c:h val="9.84376065926067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245-4554-96E9-9714A67180EC}"/>
                </c:ext>
              </c:extLst>
            </c:dLbl>
            <c:dLbl>
              <c:idx val="2"/>
              <c:layout>
                <c:manualLayout>
                  <c:x val="-7.9460128759515688E-3"/>
                  <c:y val="-1.8110386523487981E-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34263800431957"/>
                      <c:h val="8.736951450907627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245-4554-96E9-9714A67180EC}"/>
                </c:ext>
              </c:extLst>
            </c:dLbl>
            <c:dLbl>
              <c:idx val="3"/>
              <c:layout>
                <c:manualLayout>
                  <c:x val="1.1541038641670005E-2"/>
                  <c:y val="0.1459027227665775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245-4554-96E9-9714A67180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Visiškai sutinku</c:v>
                </c:pt>
                <c:pt idx="1">
                  <c:v>Dažniau sutinku</c:v>
                </c:pt>
                <c:pt idx="2">
                  <c:v>Dažniau nesutinku</c:v>
                </c:pt>
                <c:pt idx="3">
                  <c:v>Visiškai nesutinku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88</c:v>
                </c:pt>
                <c:pt idx="1">
                  <c:v>68</c:v>
                </c:pt>
                <c:pt idx="2">
                  <c:v>22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45-4554-96E9-9714A67180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878091771088055E-2"/>
          <c:y val="0.74863157958165016"/>
          <c:w val="0.80781686768071692"/>
          <c:h val="0.2349699716857756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lt-L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Oswald" panose="00000500000000000000" pitchFamily="2" charset="0"/>
                <a:ea typeface="+mn-ea"/>
                <a:cs typeface="Arial" panose="020B0604020202020204" pitchFamily="34" charset="0"/>
              </a:defRPr>
            </a:pPr>
            <a:r>
              <a:rPr lang="lt-LT" sz="1600" b="0" i="0" u="none" strike="noStrike" baseline="0" dirty="0">
                <a:effectLst/>
              </a:rPr>
              <a:t>Kai mane kas nors įžeidžia, stengiuosi apsiginti neskaudindamas(a) kitų</a:t>
            </a:r>
            <a:endParaRPr lang="lt-LT" sz="1600" dirty="0">
              <a:solidFill>
                <a:schemeClr val="tx1"/>
              </a:solidFill>
              <a:latin typeface="Oswald" panose="00000500000000000000" pitchFamily="2" charset="0"/>
            </a:endParaRPr>
          </a:p>
        </c:rich>
      </c:tx>
      <c:layout>
        <c:manualLayout>
          <c:xMode val="edge"/>
          <c:yMode val="edge"/>
          <c:x val="0.19193524228992068"/>
          <c:y val="4.13950346487969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Oswald" panose="00000500000000000000" pitchFamily="2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10770829325092705"/>
          <c:y val="0.28694657703479709"/>
          <c:w val="0.82090637731712846"/>
          <c:h val="0.7091482754018980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Atsakymai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98-429A-8451-5C8B914A53E6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498-429A-8451-5C8B914A53E6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498-429A-8451-5C8B914A53E6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498-429A-8451-5C8B914A53E6}"/>
              </c:ext>
            </c:extLst>
          </c:dPt>
          <c:dLbls>
            <c:dLbl>
              <c:idx val="0"/>
              <c:layout>
                <c:manualLayout>
                  <c:x val="-6.3563854955062865E-2"/>
                  <c:y val="0.21068604462480955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9300250490233"/>
                      <c:h val="0.1132052488698071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498-429A-8451-5C8B914A53E6}"/>
                </c:ext>
              </c:extLst>
            </c:dLbl>
            <c:dLbl>
              <c:idx val="1"/>
              <c:layout>
                <c:manualLayout>
                  <c:x val="8.5723968161356565E-2"/>
                  <c:y val="4.4854600511061334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946665653537431"/>
                      <c:h val="9.84375264772168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498-429A-8451-5C8B914A53E6}"/>
                </c:ext>
              </c:extLst>
            </c:dLbl>
            <c:dLbl>
              <c:idx val="2"/>
              <c:layout>
                <c:manualLayout>
                  <c:x val="-7.94599674699723E-3"/>
                  <c:y val="3.6520799701474545E-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34267026222825"/>
                      <c:h val="0.1132052488698071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9498-429A-8451-5C8B914A53E6}"/>
                </c:ext>
              </c:extLst>
            </c:dLbl>
            <c:dLbl>
              <c:idx val="3"/>
              <c:layout>
                <c:manualLayout>
                  <c:x val="2.2507145896616534E-2"/>
                  <c:y val="0.2038307318798975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498-429A-8451-5C8B914A53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Visiškai sutinku</c:v>
                </c:pt>
                <c:pt idx="1">
                  <c:v>Dažniau sutinku</c:v>
                </c:pt>
                <c:pt idx="2">
                  <c:v>Dažniau nesutinku</c:v>
                </c:pt>
                <c:pt idx="3">
                  <c:v>Visiškai nesutinku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83</c:v>
                </c:pt>
                <c:pt idx="1">
                  <c:v>72</c:v>
                </c:pt>
                <c:pt idx="2">
                  <c:v>26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498-429A-8451-5C8B914A53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Oswald" panose="00000500000000000000" pitchFamily="2" charset="0"/>
                <a:ea typeface="+mn-ea"/>
                <a:cs typeface="Arial" panose="020B0604020202020204" pitchFamily="34" charset="0"/>
              </a:defRPr>
            </a:pPr>
            <a:r>
              <a:rPr lang="fi-FI" sz="1600" b="0" i="0" u="none" strike="noStrike" baseline="0" dirty="0">
                <a:effectLst/>
              </a:rPr>
              <a:t>Man pavyksta susitaikyti, kai su kuo nors susipykstu</a:t>
            </a:r>
            <a:endParaRPr lang="lt-LT" sz="1600" dirty="0">
              <a:solidFill>
                <a:schemeClr val="tx1"/>
              </a:solidFill>
              <a:latin typeface="Oswald" panose="00000500000000000000" pitchFamily="2" charset="0"/>
            </a:endParaRPr>
          </a:p>
        </c:rich>
      </c:tx>
      <c:layout>
        <c:manualLayout>
          <c:xMode val="edge"/>
          <c:yMode val="edge"/>
          <c:x val="9.2833434646256721E-2"/>
          <c:y val="1.939175800159851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Oswald" panose="00000500000000000000" pitchFamily="2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1078098179386603"/>
          <c:y val="0.22236452415633132"/>
          <c:w val="0.8128746464653428"/>
          <c:h val="0.7394585241962379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Atsakymai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8D-42DC-A7A9-E99ABBC2B338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8D-42DC-A7A9-E99ABBC2B338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C8D-42DC-A7A9-E99ABBC2B338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C8D-42DC-A7A9-E99ABBC2B338}"/>
              </c:ext>
            </c:extLst>
          </c:dPt>
          <c:dLbls>
            <c:dLbl>
              <c:idx val="0"/>
              <c:layout>
                <c:manualLayout>
                  <c:x val="-5.7286871792493567E-2"/>
                  <c:y val="-0.10061171145234438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51717714564651"/>
                      <c:h val="0.1119671876079376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C8D-42DC-A7A9-E99ABBC2B338}"/>
                </c:ext>
              </c:extLst>
            </c:dLbl>
            <c:dLbl>
              <c:idx val="1"/>
              <c:layout>
                <c:manualLayout>
                  <c:x val="6.6474805318007452E-2"/>
                  <c:y val="3.8014122398481842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560276584280845"/>
                      <c:h val="9.84376065926067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C8D-42DC-A7A9-E99ABBC2B338}"/>
                </c:ext>
              </c:extLst>
            </c:dLbl>
            <c:dLbl>
              <c:idx val="2"/>
              <c:layout>
                <c:manualLayout>
                  <c:x val="-2.2567309773473529E-2"/>
                  <c:y val="3.2862952542417952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34263800431957"/>
                      <c:h val="8.736951450907627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4C8D-42DC-A7A9-E99ABBC2B338}"/>
                </c:ext>
              </c:extLst>
            </c:dLbl>
            <c:dLbl>
              <c:idx val="3"/>
              <c:layout>
                <c:manualLayout>
                  <c:x val="1.1540912882417417E-2"/>
                  <c:y val="0.1821035918807134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C8D-42DC-A7A9-E99ABBC2B3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Visiškai sutinku</c:v>
                </c:pt>
                <c:pt idx="1">
                  <c:v>Dažniau sutinku</c:v>
                </c:pt>
                <c:pt idx="2">
                  <c:v>Dažniau nesutinku</c:v>
                </c:pt>
                <c:pt idx="3">
                  <c:v>Visiškai nesutinku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80</c:v>
                </c:pt>
                <c:pt idx="1">
                  <c:v>70</c:v>
                </c:pt>
                <c:pt idx="2">
                  <c:v>33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C8D-42DC-A7A9-E99ABBC2B3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Oswald" panose="00000500000000000000" pitchFamily="2" charset="0"/>
                <a:ea typeface="+mn-ea"/>
                <a:cs typeface="Arial" panose="020B0604020202020204" pitchFamily="34" charset="0"/>
              </a:defRPr>
            </a:pPr>
            <a:r>
              <a:rPr lang="en-US" sz="1600" dirty="0">
                <a:solidFill>
                  <a:schemeClr val="tx1"/>
                </a:solidFill>
                <a:latin typeface="Oswald" panose="00000500000000000000" pitchFamily="2" charset="0"/>
              </a:rPr>
              <a:t>Man </a:t>
            </a:r>
            <a:r>
              <a:rPr lang="en-US" sz="1600" dirty="0" err="1">
                <a:solidFill>
                  <a:schemeClr val="tx1"/>
                </a:solidFill>
                <a:latin typeface="Oswald" panose="00000500000000000000" pitchFamily="2" charset="0"/>
              </a:rPr>
              <a:t>patinka</a:t>
            </a:r>
            <a:r>
              <a:rPr lang="en-US" sz="1600" dirty="0">
                <a:solidFill>
                  <a:schemeClr val="tx1"/>
                </a:solidFill>
                <a:latin typeface="Oswald" panose="00000500000000000000" pitchFamily="2" charset="0"/>
              </a:rPr>
              <a:t> mano </a:t>
            </a:r>
            <a:r>
              <a:rPr lang="en-US" sz="1600" dirty="0" err="1">
                <a:solidFill>
                  <a:schemeClr val="tx1"/>
                </a:solidFill>
                <a:latin typeface="Oswald" panose="00000500000000000000" pitchFamily="2" charset="0"/>
              </a:rPr>
              <a:t>mokykla</a:t>
            </a:r>
            <a:endParaRPr lang="lt-LT" sz="1600" dirty="0">
              <a:solidFill>
                <a:schemeClr val="tx1"/>
              </a:solidFill>
              <a:latin typeface="Oswald" panose="00000500000000000000" pitchFamily="2" charset="0"/>
            </a:endParaRPr>
          </a:p>
        </c:rich>
      </c:tx>
      <c:layout>
        <c:manualLayout>
          <c:xMode val="edge"/>
          <c:yMode val="edge"/>
          <c:x val="0.21136044744680632"/>
          <c:y val="4.10815265539292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Oswald" panose="00000500000000000000" pitchFamily="2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127312271765295"/>
          <c:y val="0.12760100767450022"/>
          <c:w val="0.78454706515315498"/>
          <c:h val="0.5585839153779584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Atsakymai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245-4554-96E9-9714A67180EC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245-4554-96E9-9714A67180EC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245-4554-96E9-9714A67180EC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245-4554-96E9-9714A67180EC}"/>
              </c:ext>
            </c:extLst>
          </c:dPt>
          <c:dLbls>
            <c:dLbl>
              <c:idx val="0"/>
              <c:layout>
                <c:manualLayout>
                  <c:x val="-6.7070530203281326E-2"/>
                  <c:y val="-6.4972068396153895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97518222741405"/>
                      <c:h val="9.015049552881521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245-4554-96E9-9714A67180EC}"/>
                </c:ext>
              </c:extLst>
            </c:dLbl>
            <c:dLbl>
              <c:idx val="1"/>
              <c:layout>
                <c:manualLayout>
                  <c:x val="7.3785453766768413E-2"/>
                  <c:y val="1.9770273075424061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946665653537431"/>
                      <c:h val="9.84375264772168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245-4554-96E9-9714A67180EC}"/>
                </c:ext>
              </c:extLst>
            </c:dLbl>
            <c:dLbl>
              <c:idx val="2"/>
              <c:layout>
                <c:manualLayout>
                  <c:x val="-1.5256661324712524E-2"/>
                  <c:y val="5.0216689542982055E-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34263800431957"/>
                      <c:h val="0.1338317404639655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245-4554-96E9-9714A67180EC}"/>
                </c:ext>
              </c:extLst>
            </c:dLbl>
            <c:dLbl>
              <c:idx val="3"/>
              <c:layout>
                <c:manualLayout>
                  <c:x val="1.5257397223208506E-2"/>
                  <c:y val="0.163831051298978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245-4554-96E9-9714A67180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Visiškai sutinku</c:v>
                </c:pt>
                <c:pt idx="1">
                  <c:v>Dažniau sutinku</c:v>
                </c:pt>
                <c:pt idx="2">
                  <c:v>Dažniau nesutinku</c:v>
                </c:pt>
                <c:pt idx="3">
                  <c:v>Visiškai nesutinku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71</c:v>
                </c:pt>
                <c:pt idx="1">
                  <c:v>87</c:v>
                </c:pt>
                <c:pt idx="2">
                  <c:v>26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45-4554-96E9-9714A67180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529830357927762"/>
          <c:y val="0.70778106302278887"/>
          <c:w val="0.68577827681832348"/>
          <c:h val="0.275218853761580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lt-L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Oswald" panose="00000500000000000000" pitchFamily="2" charset="0"/>
                <a:ea typeface="+mn-ea"/>
                <a:cs typeface="Arial" panose="020B0604020202020204" pitchFamily="34" charset="0"/>
              </a:defRPr>
            </a:pPr>
            <a:r>
              <a:rPr lang="en-US" sz="1600" dirty="0">
                <a:solidFill>
                  <a:schemeClr val="tx1"/>
                </a:solidFill>
                <a:latin typeface="Oswald" panose="00000500000000000000" pitchFamily="2" charset="0"/>
              </a:rPr>
              <a:t>Mano</a:t>
            </a:r>
            <a:r>
              <a:rPr lang="en-US" sz="1600" baseline="0" dirty="0">
                <a:solidFill>
                  <a:schemeClr val="tx1"/>
                </a:solidFill>
                <a:latin typeface="Oswald" panose="00000500000000000000" pitchFamily="2" charset="0"/>
              </a:rPr>
              <a:t> </a:t>
            </a:r>
            <a:r>
              <a:rPr lang="en-US" sz="1600" baseline="0" dirty="0" err="1">
                <a:solidFill>
                  <a:schemeClr val="tx1"/>
                </a:solidFill>
                <a:latin typeface="Oswald" panose="00000500000000000000" pitchFamily="2" charset="0"/>
              </a:rPr>
              <a:t>diena</a:t>
            </a:r>
            <a:r>
              <a:rPr lang="en-US" sz="1600" baseline="0" dirty="0">
                <a:solidFill>
                  <a:schemeClr val="tx1"/>
                </a:solidFill>
                <a:latin typeface="Oswald" panose="00000500000000000000" pitchFamily="2" charset="0"/>
              </a:rPr>
              <a:t> </a:t>
            </a:r>
            <a:r>
              <a:rPr lang="en-US" sz="1600" baseline="0" dirty="0" err="1">
                <a:solidFill>
                  <a:schemeClr val="tx1"/>
                </a:solidFill>
                <a:latin typeface="Oswald" panose="00000500000000000000" pitchFamily="2" charset="0"/>
              </a:rPr>
              <a:t>mokykloje</a:t>
            </a:r>
            <a:r>
              <a:rPr lang="en-US" sz="1600" baseline="0" dirty="0">
                <a:solidFill>
                  <a:schemeClr val="tx1"/>
                </a:solidFill>
                <a:latin typeface="Oswald" panose="00000500000000000000" pitchFamily="2" charset="0"/>
              </a:rPr>
              <a:t> da</a:t>
            </a:r>
            <a:r>
              <a:rPr lang="en-GB" sz="1600" baseline="0" dirty="0" err="1">
                <a:solidFill>
                  <a:schemeClr val="tx1"/>
                </a:solidFill>
                <a:latin typeface="Oswald" panose="00000500000000000000" pitchFamily="2" charset="0"/>
              </a:rPr>
              <a:t>žniausiai</a:t>
            </a:r>
            <a:r>
              <a:rPr lang="en-GB" sz="1600" baseline="0" dirty="0">
                <a:solidFill>
                  <a:schemeClr val="tx1"/>
                </a:solidFill>
                <a:latin typeface="Oswald" panose="00000500000000000000" pitchFamily="2" charset="0"/>
              </a:rPr>
              <a:t> </a:t>
            </a:r>
            <a:r>
              <a:rPr lang="en-GB" sz="1600" baseline="0" dirty="0" err="1">
                <a:solidFill>
                  <a:schemeClr val="tx1"/>
                </a:solidFill>
                <a:latin typeface="Oswald" panose="00000500000000000000" pitchFamily="2" charset="0"/>
              </a:rPr>
              <a:t>būna</a:t>
            </a:r>
            <a:r>
              <a:rPr lang="en-GB" sz="1600" baseline="0" dirty="0">
                <a:solidFill>
                  <a:schemeClr val="tx1"/>
                </a:solidFill>
                <a:latin typeface="Oswald" panose="00000500000000000000" pitchFamily="2" charset="0"/>
              </a:rPr>
              <a:t> </a:t>
            </a:r>
            <a:r>
              <a:rPr lang="en-GB" sz="1600" baseline="0" dirty="0" err="1">
                <a:solidFill>
                  <a:schemeClr val="tx1"/>
                </a:solidFill>
                <a:latin typeface="Oswald" panose="00000500000000000000" pitchFamily="2" charset="0"/>
              </a:rPr>
              <a:t>sėkminga</a:t>
            </a:r>
            <a:endParaRPr lang="lt-LT" sz="1600" dirty="0">
              <a:solidFill>
                <a:schemeClr val="tx1"/>
              </a:solidFill>
              <a:latin typeface="Oswald" panose="00000500000000000000" pitchFamily="2" charset="0"/>
            </a:endParaRPr>
          </a:p>
        </c:rich>
      </c:tx>
      <c:layout>
        <c:manualLayout>
          <c:xMode val="edge"/>
          <c:yMode val="edge"/>
          <c:x val="0.18795572520901865"/>
          <c:y val="5.64578059979736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Oswald" panose="00000500000000000000" pitchFamily="2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10770829325092705"/>
          <c:y val="0.25545268483907962"/>
          <c:w val="0.82090637731712846"/>
          <c:h val="0.7091482754018980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Atsakymai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603-49F4-ADC2-94D4E6559729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603-49F4-ADC2-94D4E6559729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603-49F4-ADC2-94D4E6559729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603-49F4-ADC2-94D4E6559729}"/>
              </c:ext>
            </c:extLst>
          </c:dPt>
          <c:dLbls>
            <c:dLbl>
              <c:idx val="0"/>
              <c:layout>
                <c:manualLayout>
                  <c:x val="4.7862441226991473E-2"/>
                  <c:y val="6.5195463622383806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92990757498303"/>
                      <c:h val="0.1338317404639655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603-49F4-ADC2-94D4E6559729}"/>
                </c:ext>
              </c:extLst>
            </c:dLbl>
            <c:dLbl>
              <c:idx val="1"/>
              <c:layout>
                <c:manualLayout>
                  <c:x val="7.3785416918650523E-2"/>
                  <c:y val="6.0191685472761819E-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946665653537431"/>
                      <c:h val="9.84375264772168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603-49F4-ADC2-94D4E6559729}"/>
                </c:ext>
              </c:extLst>
            </c:dLbl>
            <c:dLbl>
              <c:idx val="2"/>
              <c:layout>
                <c:manualLayout>
                  <c:x val="-7.9460128759515688E-3"/>
                  <c:y val="1.3965325767226675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34263800431957"/>
                      <c:h val="0.1338317404639655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6603-49F4-ADC2-94D4E6559729}"/>
                </c:ext>
              </c:extLst>
            </c:dLbl>
            <c:dLbl>
              <c:idx val="3"/>
              <c:layout>
                <c:manualLayout>
                  <c:x val="2.250701131481149E-2"/>
                  <c:y val="0.2278949659397082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603-49F4-ADC2-94D4E65597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Visiškai sutinku</c:v>
                </c:pt>
                <c:pt idx="1">
                  <c:v>Dažniau sutinku</c:v>
                </c:pt>
                <c:pt idx="2">
                  <c:v>Dažniau nesutinku</c:v>
                </c:pt>
                <c:pt idx="3">
                  <c:v>Visiškai nesutinku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54</c:v>
                </c:pt>
                <c:pt idx="1">
                  <c:v>103</c:v>
                </c:pt>
                <c:pt idx="2">
                  <c:v>29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603-49F4-ADC2-94D4E65597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Oswald" panose="00000500000000000000" pitchFamily="2" charset="0"/>
                <a:ea typeface="+mn-ea"/>
                <a:cs typeface="Arial" panose="020B0604020202020204" pitchFamily="34" charset="0"/>
              </a:defRPr>
            </a:pPr>
            <a:r>
              <a:rPr lang="en-US" sz="1600" b="0" i="0" u="none" strike="noStrike" kern="1200" spc="0" baseline="0" dirty="0" err="1">
                <a:solidFill>
                  <a:schemeClr val="tx1"/>
                </a:solidFill>
                <a:latin typeface="Oswald" panose="00000500000000000000" pitchFamily="2" charset="0"/>
                <a:cs typeface="Arial" panose="020B0604020202020204" pitchFamily="34" charset="0"/>
              </a:rPr>
              <a:t>Mokykloje</a:t>
            </a:r>
            <a:r>
              <a:rPr lang="en-US" sz="1600" b="0" i="0" u="none" strike="noStrike" kern="1200" spc="0" baseline="0" dirty="0">
                <a:solidFill>
                  <a:schemeClr val="tx1"/>
                </a:solidFill>
                <a:latin typeface="Oswald" panose="00000500000000000000" pitchFamily="2" charset="0"/>
                <a:cs typeface="Arial" panose="020B0604020202020204" pitchFamily="34" charset="0"/>
              </a:rPr>
              <a:t> man da</a:t>
            </a:r>
            <a:r>
              <a:rPr lang="en-GB" sz="1600" b="0" i="0" u="none" strike="noStrike" kern="1200" spc="0" baseline="0" dirty="0" err="1">
                <a:solidFill>
                  <a:schemeClr val="tx1"/>
                </a:solidFill>
                <a:latin typeface="Oswald" panose="00000500000000000000" pitchFamily="2" charset="0"/>
                <a:cs typeface="Arial" panose="020B0604020202020204" pitchFamily="34" charset="0"/>
              </a:rPr>
              <a:t>žniau</a:t>
            </a:r>
            <a:r>
              <a:rPr lang="en-GB" sz="1600" b="0" i="0" u="none" strike="noStrike" kern="1200" spc="0" baseline="0" dirty="0">
                <a:solidFill>
                  <a:schemeClr val="tx1"/>
                </a:solidFill>
                <a:latin typeface="Oswald" panose="00000500000000000000" pitchFamily="2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spc="0" baseline="0" dirty="0" err="1">
                <a:solidFill>
                  <a:schemeClr val="tx1"/>
                </a:solidFill>
                <a:latin typeface="Oswald" panose="00000500000000000000" pitchFamily="2" charset="0"/>
                <a:cs typeface="Arial" panose="020B0604020202020204" pitchFamily="34" charset="0"/>
              </a:rPr>
              <a:t>nutinka</a:t>
            </a:r>
            <a:r>
              <a:rPr lang="en-GB" sz="1600" b="0" i="0" u="none" strike="noStrike" kern="1200" spc="0" baseline="0" dirty="0">
                <a:solidFill>
                  <a:schemeClr val="tx1"/>
                </a:solidFill>
                <a:latin typeface="Oswald" panose="00000500000000000000" pitchFamily="2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spc="0" baseline="0" dirty="0" err="1">
                <a:solidFill>
                  <a:schemeClr val="tx1"/>
                </a:solidFill>
                <a:latin typeface="Oswald" panose="00000500000000000000" pitchFamily="2" charset="0"/>
                <a:cs typeface="Arial" panose="020B0604020202020204" pitchFamily="34" charset="0"/>
              </a:rPr>
              <a:t>geri</a:t>
            </a:r>
            <a:r>
              <a:rPr lang="en-GB" sz="1600" b="0" i="0" u="none" strike="noStrike" kern="1200" spc="0" baseline="0" dirty="0">
                <a:solidFill>
                  <a:schemeClr val="tx1"/>
                </a:solidFill>
                <a:latin typeface="Oswald" panose="00000500000000000000" pitchFamily="2" charset="0"/>
                <a:cs typeface="Arial" panose="020B0604020202020204" pitchFamily="34" charset="0"/>
              </a:rPr>
              <a:t> </a:t>
            </a:r>
            <a:r>
              <a:rPr lang="en-GB" sz="1600" b="0" i="0" u="none" strike="noStrike" kern="1200" spc="0" baseline="0" dirty="0" err="1">
                <a:solidFill>
                  <a:schemeClr val="tx1"/>
                </a:solidFill>
                <a:latin typeface="Oswald" panose="00000500000000000000" pitchFamily="2" charset="0"/>
                <a:cs typeface="Arial" panose="020B0604020202020204" pitchFamily="34" charset="0"/>
              </a:rPr>
              <a:t>dalykai</a:t>
            </a:r>
            <a:endParaRPr lang="lt-LT" sz="1600" b="0" i="0" u="none" strike="noStrike" kern="1200" spc="0" baseline="0" dirty="0">
              <a:solidFill>
                <a:schemeClr val="tx1"/>
              </a:solidFill>
              <a:latin typeface="Oswald" panose="00000500000000000000" pitchFamily="2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1180807653688404"/>
          <c:y val="3.14746110209140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Oswald" panose="00000500000000000000" pitchFamily="2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6.4325334122301389E-2"/>
          <c:y val="0.24675557414017119"/>
          <c:w val="0.87347699272255508"/>
          <c:h val="0.711736522538705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Atsakymai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BA7-4A0C-BAB5-FC63263AD964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BA7-4A0C-BAB5-FC63263AD964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BA7-4A0C-BAB5-FC63263AD964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BA7-4A0C-BAB5-FC63263AD964}"/>
              </c:ext>
            </c:extLst>
          </c:dPt>
          <c:dLbls>
            <c:dLbl>
              <c:idx val="0"/>
              <c:layout>
                <c:manualLayout>
                  <c:x val="-3.9918598394746728E-2"/>
                  <c:y val="-4.2899971625274473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118214296467839"/>
                      <c:h val="0.1338316333388091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BA7-4A0C-BAB5-FC63263AD964}"/>
                </c:ext>
              </c:extLst>
            </c:dLbl>
            <c:dLbl>
              <c:idx val="1"/>
              <c:layout>
                <c:manualLayout>
                  <c:x val="6.9628940640189985E-2"/>
                  <c:y val="2.8360058200187781E-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946665653537431"/>
                      <c:h val="9.84375264772168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BA7-4A0C-BAB5-FC63263AD964}"/>
                </c:ext>
              </c:extLst>
            </c:dLbl>
            <c:dLbl>
              <c:idx val="2"/>
              <c:layout>
                <c:manualLayout>
                  <c:x val="-1.5256690919275378E-2"/>
                  <c:y val="3.2116242503632118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34263800431957"/>
                      <c:h val="0.1338317404639655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EBA7-4A0C-BAB5-FC63263AD964}"/>
                </c:ext>
              </c:extLst>
            </c:dLbl>
            <c:dLbl>
              <c:idx val="3"/>
              <c:layout>
                <c:manualLayout>
                  <c:x val="2.250701131481149E-2"/>
                  <c:y val="0.1978311437530626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BA7-4A0C-BAB5-FC63263AD9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Visiškai sutinku</c:v>
                </c:pt>
                <c:pt idx="1">
                  <c:v>Dažniau sutinku</c:v>
                </c:pt>
                <c:pt idx="2">
                  <c:v>Dažniau nesutinku</c:v>
                </c:pt>
                <c:pt idx="3">
                  <c:v>Visiškai nesutinku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66</c:v>
                </c:pt>
                <c:pt idx="1">
                  <c:v>81</c:v>
                </c:pt>
                <c:pt idx="2">
                  <c:v>38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BA7-4A0C-BAB5-FC63263AD9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Oswald" panose="00000500000000000000" pitchFamily="2" charset="0"/>
                <a:ea typeface="+mn-ea"/>
                <a:cs typeface="Arial" panose="020B0604020202020204" pitchFamily="34" charset="0"/>
              </a:defRPr>
            </a:pPr>
            <a:r>
              <a:rPr lang="lt-LT" sz="1600" b="0" i="0" u="none" strike="noStrike" baseline="0" dirty="0">
                <a:effectLst/>
              </a:rPr>
              <a:t>Mokykloje galiu įgyvendinti savo idėjas, pavyzdžiui siūlyti, ką galime daryti klasėje ir kt.</a:t>
            </a:r>
            <a:endParaRPr lang="lt-LT" sz="1600" dirty="0">
              <a:solidFill>
                <a:schemeClr val="tx1"/>
              </a:solidFill>
              <a:latin typeface="Oswald" panose="00000500000000000000" pitchFamily="2" charset="0"/>
            </a:endParaRPr>
          </a:p>
        </c:rich>
      </c:tx>
      <c:layout>
        <c:manualLayout>
          <c:xMode val="edge"/>
          <c:yMode val="edge"/>
          <c:x val="0.12428345191458641"/>
          <c:y val="2.2080323526406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Oswald" panose="00000500000000000000" pitchFamily="2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10770829325092705"/>
          <c:y val="0.24857719269324663"/>
          <c:w val="0.82090637731712846"/>
          <c:h val="0.7091482754018980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Atsakymai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115-470C-91E1-D47C6971F056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115-470C-91E1-D47C6971F056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115-470C-91E1-D47C6971F056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115-470C-91E1-D47C6971F056}"/>
              </c:ext>
            </c:extLst>
          </c:dPt>
          <c:dLbls>
            <c:dLbl>
              <c:idx val="0"/>
              <c:layout>
                <c:manualLayout>
                  <c:x val="-9.1420474521376971E-2"/>
                  <c:y val="-0.1063156573496931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9300250490233"/>
                      <c:h val="0.1088755079663268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115-470C-91E1-D47C6971F056}"/>
                </c:ext>
              </c:extLst>
            </c:dLbl>
            <c:dLbl>
              <c:idx val="1"/>
              <c:layout>
                <c:manualLayout>
                  <c:x val="7.7764933999552505E-2"/>
                  <c:y val="3.4027480290513508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946665653537431"/>
                      <c:h val="9.84375264772168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115-470C-91E1-D47C6971F056}"/>
                </c:ext>
              </c:extLst>
            </c:dLbl>
            <c:dLbl>
              <c:idx val="2"/>
              <c:layout>
                <c:manualLayout>
                  <c:x val="-7.9460128759515688E-3"/>
                  <c:y val="1.3965325767226675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34263800431957"/>
                      <c:h val="0.1338317404639655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A115-470C-91E1-D47C6971F056}"/>
                </c:ext>
              </c:extLst>
            </c:dLbl>
            <c:dLbl>
              <c:idx val="3"/>
              <c:layout>
                <c:manualLayout>
                  <c:x val="1.4548111734812429E-2"/>
                  <c:y val="0.2072684779528140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115-470C-91E1-D47C6971F0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Visiškai sutinku</c:v>
                </c:pt>
                <c:pt idx="1">
                  <c:v>Dažniau sutinku</c:v>
                </c:pt>
                <c:pt idx="2">
                  <c:v>Dažniau nesutinku</c:v>
                </c:pt>
                <c:pt idx="3">
                  <c:v>Visiškai nesutinku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79</c:v>
                </c:pt>
                <c:pt idx="1">
                  <c:v>75</c:v>
                </c:pt>
                <c:pt idx="2">
                  <c:v>26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115-470C-91E1-D47C6971F0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Oswald" panose="00000500000000000000" pitchFamily="2" charset="0"/>
                <a:ea typeface="+mn-ea"/>
                <a:cs typeface="Arial" panose="020B0604020202020204" pitchFamily="34" charset="0"/>
              </a:defRPr>
            </a:pPr>
            <a:r>
              <a:rPr lang="lt-LT" sz="1600" b="0" i="0" u="none" strike="noStrike" baseline="0" dirty="0">
                <a:effectLst/>
              </a:rPr>
              <a:t>Mano nuomonė mokykloje yra svarbi</a:t>
            </a:r>
            <a:endParaRPr lang="lt-LT" sz="1600" dirty="0">
              <a:solidFill>
                <a:schemeClr val="tx1"/>
              </a:solidFill>
              <a:latin typeface="Oswald" panose="00000500000000000000" pitchFamily="2" charset="0"/>
            </a:endParaRPr>
          </a:p>
        </c:rich>
      </c:tx>
      <c:layout>
        <c:manualLayout>
          <c:xMode val="edge"/>
          <c:yMode val="edge"/>
          <c:x val="0.13304200111444217"/>
          <c:y val="9.30744227862357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Oswald" panose="00000500000000000000" pitchFamily="2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10845807487025039"/>
          <c:y val="0.18926367579209438"/>
          <c:w val="0.7612457344956689"/>
          <c:h val="0.5691811169926019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Atsakymai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34D-4CCB-AFDA-3A2AE771C84A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34D-4CCB-AFDA-3A2AE771C84A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34D-4CCB-AFDA-3A2AE771C84A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34D-4CCB-AFDA-3A2AE771C84A}"/>
              </c:ext>
            </c:extLst>
          </c:dPt>
          <c:dLbls>
            <c:dLbl>
              <c:idx val="0"/>
              <c:layout>
                <c:manualLayout>
                  <c:x val="-0.12576545943108189"/>
                  <c:y val="0.1304330214683013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51717714564651"/>
                      <c:h val="0.1119671876079376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34D-4CCB-AFDA-3A2AE771C84A}"/>
                </c:ext>
              </c:extLst>
            </c:dLbl>
            <c:dLbl>
              <c:idx val="1"/>
              <c:layout>
                <c:manualLayout>
                  <c:x val="6.6474805318007452E-2"/>
                  <c:y val="6.7498295774508735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560276584280845"/>
                      <c:h val="9.84376065926067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34D-4CCB-AFDA-3A2AE771C84A}"/>
                </c:ext>
              </c:extLst>
            </c:dLbl>
            <c:dLbl>
              <c:idx val="2"/>
              <c:layout>
                <c:manualLayout>
                  <c:x val="-1.8911985549093051E-2"/>
                  <c:y val="6.9838666653493906E-4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34263800431957"/>
                      <c:h val="8.736951450907627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34D-4CCB-AFDA-3A2AE771C84A}"/>
                </c:ext>
              </c:extLst>
            </c:dLbl>
            <c:dLbl>
              <c:idx val="3"/>
              <c:layout>
                <c:manualLayout>
                  <c:x val="1.1541038641670005E-2"/>
                  <c:y val="0.1459027227665775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34D-4CCB-AFDA-3A2AE771C8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Visiškai sutinku</c:v>
                </c:pt>
                <c:pt idx="1">
                  <c:v>Dažniau sutinku</c:v>
                </c:pt>
                <c:pt idx="2">
                  <c:v>Dažniau nesutinku</c:v>
                </c:pt>
                <c:pt idx="3">
                  <c:v>Visiškai nesutinku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103</c:v>
                </c:pt>
                <c:pt idx="1">
                  <c:v>58</c:v>
                </c:pt>
                <c:pt idx="2">
                  <c:v>18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34D-4CCB-AFDA-3A2AE771C8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878091771088055E-2"/>
          <c:y val="0.75114099131585965"/>
          <c:w val="0.80781686768071692"/>
          <c:h val="0.2324605064266590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lt-L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Oswald" panose="00000500000000000000" pitchFamily="2" charset="0"/>
                <a:ea typeface="+mn-ea"/>
                <a:cs typeface="Arial" panose="020B0604020202020204" pitchFamily="34" charset="0"/>
              </a:defRPr>
            </a:pPr>
            <a:r>
              <a:rPr lang="lt-LT" sz="1600" b="0" i="0" u="none" strike="noStrike" baseline="0" dirty="0">
                <a:effectLst/>
              </a:rPr>
              <a:t>Mokykloje būna veiklų, kuriose galime padėti kitiems (pavyzdžiui, padėti draugui, padaryti gerą darbą ir kt.)</a:t>
            </a:r>
            <a:endParaRPr lang="lt-LT" sz="1600" dirty="0">
              <a:solidFill>
                <a:schemeClr val="tx1"/>
              </a:solidFill>
              <a:latin typeface="Oswald" panose="00000500000000000000" pitchFamily="2" charset="0"/>
            </a:endParaRPr>
          </a:p>
        </c:rich>
      </c:tx>
      <c:layout>
        <c:manualLayout>
          <c:xMode val="edge"/>
          <c:yMode val="edge"/>
          <c:x val="0.14020152023819446"/>
          <c:y val="3.58313156135897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Oswald" panose="00000500000000000000" pitchFamily="2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10770829325092705"/>
          <c:y val="0.33462550912770245"/>
          <c:w val="0.82090637731712846"/>
          <c:h val="0.7091482754018980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Atsakymai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4A7-46A2-A043-A7BA7DAB938F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4A7-46A2-A043-A7BA7DAB938F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4A7-46A2-A043-A7BA7DAB938F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4A7-46A2-A043-A7BA7DAB938F}"/>
              </c:ext>
            </c:extLst>
          </c:dPt>
          <c:dLbls>
            <c:dLbl>
              <c:idx val="0"/>
              <c:layout>
                <c:manualLayout>
                  <c:x val="-0.10335902576408303"/>
                  <c:y val="0.1588695340905899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9300250490233"/>
                      <c:h val="0.104369294098514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4A7-46A2-A043-A7BA7DAB938F}"/>
                </c:ext>
              </c:extLst>
            </c:dLbl>
            <c:dLbl>
              <c:idx val="1"/>
              <c:layout>
                <c:manualLayout>
                  <c:x val="8.1744451080454555E-2"/>
                  <c:y val="7.8206446078107159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354860745103467"/>
                      <c:h val="9.843755794429281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4A7-46A2-A043-A7BA7DAB938F}"/>
                </c:ext>
              </c:extLst>
            </c:dLbl>
            <c:dLbl>
              <c:idx val="2"/>
              <c:layout>
                <c:manualLayout>
                  <c:x val="-7.9460128759515688E-3"/>
                  <c:y val="1.3965325767226675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34263800431957"/>
                      <c:h val="0.1338317404639655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4A7-46A2-A043-A7BA7DAB938F}"/>
                </c:ext>
              </c:extLst>
            </c:dLbl>
            <c:dLbl>
              <c:idx val="3"/>
              <c:layout>
                <c:manualLayout>
                  <c:x val="1.4548111734812429E-2"/>
                  <c:y val="0.2072684779528140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4A7-46A2-A043-A7BA7DAB93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Visiškai sutinku</c:v>
                </c:pt>
                <c:pt idx="1">
                  <c:v>Dažniau sutinku</c:v>
                </c:pt>
                <c:pt idx="2">
                  <c:v>Dažniau nesutinku</c:v>
                </c:pt>
                <c:pt idx="3">
                  <c:v>Visiškai nesutinku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96</c:v>
                </c:pt>
                <c:pt idx="1">
                  <c:v>67</c:v>
                </c:pt>
                <c:pt idx="2">
                  <c:v>17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4A7-46A2-A043-A7BA7DAB93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Oswald" panose="00000500000000000000" pitchFamily="2" charset="0"/>
                <a:ea typeface="+mn-ea"/>
                <a:cs typeface="Arial" panose="020B0604020202020204" pitchFamily="34" charset="0"/>
              </a:defRPr>
            </a:pPr>
            <a:r>
              <a:rPr lang="lt-LT" sz="1600" b="0" i="0" u="none" strike="noStrike" baseline="0" dirty="0">
                <a:effectLst/>
              </a:rPr>
              <a:t>Kai paprašau, visada sulaukiu pagalbos mokykloje</a:t>
            </a:r>
            <a:endParaRPr lang="lt-LT" sz="1600" dirty="0">
              <a:solidFill>
                <a:schemeClr val="tx1"/>
              </a:solidFill>
              <a:latin typeface="Oswald" panose="00000500000000000000" pitchFamily="2" charset="0"/>
            </a:endParaRPr>
          </a:p>
        </c:rich>
      </c:tx>
      <c:layout>
        <c:manualLayout>
          <c:xMode val="edge"/>
          <c:yMode val="edge"/>
          <c:x val="0.2654819890849337"/>
          <c:y val="7.36465363625560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Oswald" panose="00000500000000000000" pitchFamily="2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47317215624969367"/>
          <c:y val="0.2073242398182488"/>
          <c:w val="0.49461806694584021"/>
          <c:h val="0.7101698544317555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Atsakymai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A29-43C1-A1FE-C5015F4DF1C2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A29-43C1-A1FE-C5015F4DF1C2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A29-43C1-A1FE-C5015F4DF1C2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A29-43C1-A1FE-C5015F4DF1C2}"/>
              </c:ext>
            </c:extLst>
          </c:dPt>
          <c:dLbls>
            <c:dLbl>
              <c:idx val="0"/>
              <c:layout>
                <c:manualLayout>
                  <c:x val="-6.3176017320522415E-2"/>
                  <c:y val="0.22676929556793324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74947155363608"/>
                      <c:h val="0.133831725307306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A29-43C1-A1FE-C5015F4DF1C2}"/>
                </c:ext>
              </c:extLst>
            </c:dLbl>
            <c:dLbl>
              <c:idx val="1"/>
              <c:layout>
                <c:manualLayout>
                  <c:x val="6.230105493202772E-2"/>
                  <c:y val="6.1023241058273586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087700604121843"/>
                      <c:h val="9.843755794429281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A29-43C1-A1FE-C5015F4DF1C2}"/>
                </c:ext>
              </c:extLst>
            </c:dLbl>
            <c:dLbl>
              <c:idx val="2"/>
              <c:layout>
                <c:manualLayout>
                  <c:x val="-7.9460128759515688E-3"/>
                  <c:y val="1.3965325767226675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34263800431957"/>
                      <c:h val="0.1338317404639655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6A29-43C1-A1FE-C5015F4DF1C2}"/>
                </c:ext>
              </c:extLst>
            </c:dLbl>
            <c:dLbl>
              <c:idx val="3"/>
              <c:layout>
                <c:manualLayout>
                  <c:x val="1.4548111734812429E-2"/>
                  <c:y val="0.2072684779528140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A29-43C1-A1FE-C5015F4DF1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Visiškai sutinku</c:v>
                </c:pt>
                <c:pt idx="1">
                  <c:v>Dažniau sutinku</c:v>
                </c:pt>
                <c:pt idx="2">
                  <c:v>Dažniau nesutinku</c:v>
                </c:pt>
                <c:pt idx="3">
                  <c:v>Visiškai nesutinku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91</c:v>
                </c:pt>
                <c:pt idx="1">
                  <c:v>67</c:v>
                </c:pt>
                <c:pt idx="2">
                  <c:v>27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A29-43C1-A1FE-C5015F4DF1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1.4365898298489431E-2"/>
          <c:y val="0.33459203563562168"/>
          <c:w val="0.42738226938962653"/>
          <c:h val="0.469456438208138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lt-L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Oswald" panose="00000500000000000000" pitchFamily="2" charset="0"/>
                <a:ea typeface="+mn-ea"/>
                <a:cs typeface="Arial" panose="020B0604020202020204" pitchFamily="34" charset="0"/>
              </a:defRPr>
            </a:pPr>
            <a:r>
              <a:rPr lang="lt-LT" sz="1600" b="0" i="0" u="none" strike="noStrike" baseline="0" dirty="0">
                <a:effectLst/>
              </a:rPr>
              <a:t>Kai man būna sunku, mokykloje turiu su kuo pasikalbėti</a:t>
            </a:r>
            <a:endParaRPr lang="lt-LT" sz="1600" dirty="0">
              <a:solidFill>
                <a:schemeClr val="tx1"/>
              </a:solidFill>
              <a:latin typeface="Oswald" panose="00000500000000000000" pitchFamily="2" charset="0"/>
            </a:endParaRPr>
          </a:p>
        </c:rich>
      </c:tx>
      <c:layout>
        <c:manualLayout>
          <c:xMode val="edge"/>
          <c:yMode val="edge"/>
          <c:x val="0.12428345191458641"/>
          <c:y val="9.38293390346085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Oswald" panose="00000500000000000000" pitchFamily="2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10770829325092705"/>
          <c:y val="0.28601157023494178"/>
          <c:w val="0.81692686023622652"/>
          <c:h val="0.6403846493951563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Atsakymai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D0C-41A2-B7FF-D9182AFA7EFB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D0C-41A2-B7FF-D9182AFA7EFB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D0C-41A2-B7FF-D9182AFA7EFB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D0C-41A2-B7FF-D9182AFA7EFB}"/>
              </c:ext>
            </c:extLst>
          </c:dPt>
          <c:dLbls>
            <c:dLbl>
              <c:idx val="0"/>
              <c:layout>
                <c:manualLayout>
                  <c:x val="-9.9379508683181003E-2"/>
                  <c:y val="0.20251706157691601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9300250490233"/>
                      <c:h val="0.1088755079663268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D0C-41A2-B7FF-D9182AFA7EFB}"/>
                </c:ext>
              </c:extLst>
            </c:dLbl>
            <c:dLbl>
              <c:idx val="1"/>
              <c:layout>
                <c:manualLayout>
                  <c:x val="0.10562155356586665"/>
                  <c:y val="5.5864137184314044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946665653537431"/>
                      <c:h val="9.84375264772168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D0C-41A2-B7FF-D9182AFA7EFB}"/>
                </c:ext>
              </c:extLst>
            </c:dLbl>
            <c:dLbl>
              <c:idx val="2"/>
              <c:layout>
                <c:manualLayout>
                  <c:x val="-7.9460128759515688E-3"/>
                  <c:y val="1.3965325767226675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34263800431957"/>
                      <c:h val="0.1338317404639655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D0C-41A2-B7FF-D9182AFA7EFB}"/>
                </c:ext>
              </c:extLst>
            </c:dLbl>
            <c:dLbl>
              <c:idx val="3"/>
              <c:layout>
                <c:manualLayout>
                  <c:x val="1.4548111734812429E-2"/>
                  <c:y val="0.2072684779528140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D0C-41A2-B7FF-D9182AFA7E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Visiškai sutinku</c:v>
                </c:pt>
                <c:pt idx="1">
                  <c:v>Dažniau sutinku</c:v>
                </c:pt>
                <c:pt idx="2">
                  <c:v>Dažniau nesutinku</c:v>
                </c:pt>
                <c:pt idx="3">
                  <c:v>Visiškai nesutinku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88</c:v>
                </c:pt>
                <c:pt idx="1">
                  <c:v>70</c:v>
                </c:pt>
                <c:pt idx="2">
                  <c:v>19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D0C-41A2-B7FF-D9182AFA7E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Oswald" panose="00000500000000000000" pitchFamily="2" charset="0"/>
                <a:ea typeface="+mn-ea"/>
                <a:cs typeface="Arial" panose="020B0604020202020204" pitchFamily="34" charset="0"/>
              </a:defRPr>
            </a:pPr>
            <a:r>
              <a:rPr lang="lt-LT" sz="1600" b="0" i="0" u="none" strike="noStrike" baseline="0" dirty="0">
                <a:effectLst/>
              </a:rPr>
              <a:t>Man aiškios mokyklos taisyklės</a:t>
            </a:r>
            <a:endParaRPr lang="lt-LT" sz="1600" dirty="0">
              <a:solidFill>
                <a:schemeClr val="tx1"/>
              </a:solidFill>
              <a:latin typeface="Oswald" panose="00000500000000000000" pitchFamily="2" charset="0"/>
            </a:endParaRPr>
          </a:p>
        </c:rich>
      </c:tx>
      <c:layout>
        <c:manualLayout>
          <c:xMode val="edge"/>
          <c:yMode val="edge"/>
          <c:x val="0.45553852885266749"/>
          <c:y val="0.101360454172273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Oswald" panose="00000500000000000000" pitchFamily="2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44486061964839813"/>
          <c:y val="0.24164972832331921"/>
          <c:w val="0.44680041301852619"/>
          <c:h val="0.7219992198752612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Atsakymai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603-49F4-ADC2-94D4E6559729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603-49F4-ADC2-94D4E6559729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603-49F4-ADC2-94D4E6559729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603-49F4-ADC2-94D4E6559729}"/>
              </c:ext>
            </c:extLst>
          </c:dPt>
          <c:dLbls>
            <c:dLbl>
              <c:idx val="0"/>
              <c:layout>
                <c:manualLayout>
                  <c:x val="-0.10812706417131282"/>
                  <c:y val="0.1167614212346056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694183367092663"/>
                      <c:h val="0.1063297567239741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603-49F4-ADC2-94D4E6559729}"/>
                </c:ext>
              </c:extLst>
            </c:dLbl>
            <c:dLbl>
              <c:idx val="1"/>
              <c:layout>
                <c:manualLayout>
                  <c:x val="2.9425224818365545E-3"/>
                  <c:y val="0.14009140073535284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096895861573133"/>
                      <c:h val="9.843755794429281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603-49F4-ADC2-94D4E6559729}"/>
                </c:ext>
              </c:extLst>
            </c:dLbl>
            <c:dLbl>
              <c:idx val="2"/>
              <c:layout>
                <c:manualLayout>
                  <c:x val="-7.9460128759515688E-3"/>
                  <c:y val="1.3965325767226675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34263800431957"/>
                      <c:h val="0.1338317404639655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6603-49F4-ADC2-94D4E6559729}"/>
                </c:ext>
              </c:extLst>
            </c:dLbl>
            <c:dLbl>
              <c:idx val="3"/>
              <c:layout>
                <c:manualLayout>
                  <c:x val="1.4548111734812429E-2"/>
                  <c:y val="0.2072684779528140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603-49F4-ADC2-94D4E65597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Visiškai sutinku</c:v>
                </c:pt>
                <c:pt idx="1">
                  <c:v>Dažniau sutinku</c:v>
                </c:pt>
                <c:pt idx="2">
                  <c:v>Dažniau nesutinku</c:v>
                </c:pt>
                <c:pt idx="3">
                  <c:v>Visiškai nesutinku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127</c:v>
                </c:pt>
                <c:pt idx="1">
                  <c:v>45</c:v>
                </c:pt>
                <c:pt idx="2">
                  <c:v>14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603-49F4-ADC2-94D4E65597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1.7788642258549328E-2"/>
          <c:y val="0.3654559574650656"/>
          <c:w val="0.38631749433382656"/>
          <c:h val="0.401528748456139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lt-L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Oswald" panose="00000500000000000000" pitchFamily="2" charset="0"/>
                <a:ea typeface="+mn-ea"/>
                <a:cs typeface="Arial" panose="020B0604020202020204" pitchFamily="34" charset="0"/>
              </a:defRPr>
            </a:pPr>
            <a:r>
              <a:rPr lang="lt-LT" sz="1600" b="0" i="0" u="none" strike="noStrike" baseline="0" dirty="0">
                <a:effectLst/>
              </a:rPr>
              <a:t>Mokykloje visiems taikomos vienodos taisyklės</a:t>
            </a:r>
            <a:endParaRPr lang="lt-LT" sz="1600" dirty="0">
              <a:solidFill>
                <a:schemeClr val="tx1"/>
              </a:solidFill>
              <a:latin typeface="Oswald" panose="00000500000000000000" pitchFamily="2" charset="0"/>
            </a:endParaRPr>
          </a:p>
        </c:rich>
      </c:tx>
      <c:layout>
        <c:manualLayout>
          <c:xMode val="edge"/>
          <c:yMode val="edge"/>
          <c:x val="0.19193524228992068"/>
          <c:y val="4.95823138521406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Oswald" panose="00000500000000000000" pitchFamily="2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7.9851673684612934E-2"/>
          <c:y val="0.25201493876616315"/>
          <c:w val="0.84080396272163871"/>
          <c:h val="0.7263370057664806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Atsakymai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98-429A-8451-5C8B914A53E6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498-429A-8451-5C8B914A53E6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498-429A-8451-5C8B914A53E6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498-429A-8451-5C8B914A53E6}"/>
              </c:ext>
            </c:extLst>
          </c:dPt>
          <c:dLbls>
            <c:dLbl>
              <c:idx val="0"/>
              <c:layout>
                <c:manualLayout>
                  <c:x val="-0.14713371365400513"/>
                  <c:y val="0.12363691338043845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9300250490233"/>
                      <c:h val="0.1132052488698071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498-429A-8451-5C8B914A53E6}"/>
                </c:ext>
              </c:extLst>
            </c:dLbl>
            <c:dLbl>
              <c:idx val="1"/>
              <c:layout>
                <c:manualLayout>
                  <c:x val="3.7969763190532378E-2"/>
                  <c:y val="9.883831251602139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946665653537431"/>
                      <c:h val="9.84375264772168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498-429A-8451-5C8B914A53E6}"/>
                </c:ext>
              </c:extLst>
            </c:dLbl>
            <c:dLbl>
              <c:idx val="2"/>
              <c:layout>
                <c:manualLayout>
                  <c:x val="-7.94599674699723E-3"/>
                  <c:y val="3.6520799701474545E-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34267026222825"/>
                      <c:h val="0.1132052488698071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9498-429A-8451-5C8B914A53E6}"/>
                </c:ext>
              </c:extLst>
            </c:dLbl>
            <c:dLbl>
              <c:idx val="3"/>
              <c:layout>
                <c:manualLayout>
                  <c:x val="2.2507145896616534E-2"/>
                  <c:y val="0.2038307318798975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498-429A-8451-5C8B914A53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Visiškai sutinku</c:v>
                </c:pt>
                <c:pt idx="1">
                  <c:v>Dažniau sutinku</c:v>
                </c:pt>
                <c:pt idx="2">
                  <c:v>Dažniau nesutinku</c:v>
                </c:pt>
                <c:pt idx="3">
                  <c:v>Visiškai nesutinku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118</c:v>
                </c:pt>
                <c:pt idx="1">
                  <c:v>44</c:v>
                </c:pt>
                <c:pt idx="2">
                  <c:v>14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498-429A-8451-5C8B914A53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Oswald" panose="00000500000000000000" pitchFamily="2" charset="0"/>
                <a:ea typeface="+mn-ea"/>
                <a:cs typeface="Arial" panose="020B0604020202020204" pitchFamily="34" charset="0"/>
              </a:defRPr>
            </a:pPr>
            <a:r>
              <a:rPr lang="fi-FI" sz="1600" b="0" i="0" u="none" strike="noStrike" baseline="0" dirty="0">
                <a:effectLst/>
              </a:rPr>
              <a:t>Mokytojai su mokiniais elgiasi teisingai</a:t>
            </a:r>
            <a:endParaRPr lang="lt-LT" sz="1600" dirty="0">
              <a:solidFill>
                <a:schemeClr val="tx1"/>
              </a:solidFill>
              <a:latin typeface="Oswald" panose="00000500000000000000" pitchFamily="2" charset="0"/>
            </a:endParaRPr>
          </a:p>
        </c:rich>
      </c:tx>
      <c:layout>
        <c:manualLayout>
          <c:xMode val="edge"/>
          <c:yMode val="edge"/>
          <c:x val="0.18787186448014953"/>
          <c:y val="1.02638794468687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Oswald" panose="00000500000000000000" pitchFamily="2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10845807487025039"/>
          <c:y val="0.15593626716901768"/>
          <c:w val="0.7612457344956689"/>
          <c:h val="0.5691811169926019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Atsakymai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245-4554-96E9-9714A67180EC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245-4554-96E9-9714A67180EC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245-4554-96E9-9714A67180EC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245-4554-96E9-9714A67180EC}"/>
              </c:ext>
            </c:extLst>
          </c:dPt>
          <c:dLbls>
            <c:dLbl>
              <c:idx val="0"/>
              <c:layout>
                <c:manualLayout>
                  <c:x val="-0.16231870167488691"/>
                  <c:y val="0.11289438861009374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51717714564651"/>
                      <c:h val="0.1119671876079376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245-4554-96E9-9714A67180EC}"/>
                </c:ext>
              </c:extLst>
            </c:dLbl>
            <c:dLbl>
              <c:idx val="1"/>
              <c:layout>
                <c:manualLayout>
                  <c:x val="1.5300266176680528E-2"/>
                  <c:y val="7.4431956229484397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560276584280845"/>
                      <c:h val="9.84376065926067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245-4554-96E9-9714A67180EC}"/>
                </c:ext>
              </c:extLst>
            </c:dLbl>
            <c:dLbl>
              <c:idx val="2"/>
              <c:layout>
                <c:manualLayout>
                  <c:x val="-1.891198554909302E-2"/>
                  <c:y val="-7.277188229873565E-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34263800431957"/>
                      <c:h val="8.736951450907627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245-4554-96E9-9714A67180EC}"/>
                </c:ext>
              </c:extLst>
            </c:dLbl>
            <c:dLbl>
              <c:idx val="3"/>
              <c:layout>
                <c:manualLayout>
                  <c:x val="1.1541038641670005E-2"/>
                  <c:y val="0.1459027227665775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245-4554-96E9-9714A67180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Visiškai sutinku</c:v>
                </c:pt>
                <c:pt idx="1">
                  <c:v>Dažniau sutinku</c:v>
                </c:pt>
                <c:pt idx="2">
                  <c:v>Dažniau nesutinku</c:v>
                </c:pt>
                <c:pt idx="3">
                  <c:v>Visiškai nesutinku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118</c:v>
                </c:pt>
                <c:pt idx="1">
                  <c:v>52</c:v>
                </c:pt>
                <c:pt idx="2">
                  <c:v>12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45-4554-96E9-9714A67180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878091771088055E-2"/>
          <c:y val="0.74863157958165016"/>
          <c:w val="0.80781686768071692"/>
          <c:h val="0.2349699716857756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lt-L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Oswald" panose="00000500000000000000" pitchFamily="2" charset="0"/>
                <a:ea typeface="+mn-ea"/>
                <a:cs typeface="Arial" panose="020B0604020202020204" pitchFamily="34" charset="0"/>
              </a:defRPr>
            </a:pPr>
            <a:r>
              <a:rPr lang="lt-LT" sz="1600" b="0" i="0" u="none" strike="noStrike" baseline="0" dirty="0">
                <a:effectLst/>
              </a:rPr>
              <a:t>Suaugusieji mokykloje yra draugiški ir padeda</a:t>
            </a:r>
            <a:endParaRPr lang="lt-LT" sz="1600" dirty="0">
              <a:solidFill>
                <a:schemeClr val="tx1"/>
              </a:solidFill>
              <a:latin typeface="Oswald" panose="00000500000000000000" pitchFamily="2" charset="0"/>
            </a:endParaRPr>
          </a:p>
        </c:rich>
      </c:tx>
      <c:layout>
        <c:manualLayout>
          <c:xMode val="edge"/>
          <c:yMode val="edge"/>
          <c:x val="0.19193524228992068"/>
          <c:y val="4.95823138521406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Oswald" panose="00000500000000000000" pitchFamily="2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10770829325092705"/>
          <c:y val="0.25545268483907962"/>
          <c:w val="0.82090637731712846"/>
          <c:h val="0.7091482754018980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Atsakymai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98-429A-8451-5C8B914A53E6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498-429A-8451-5C8B914A53E6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498-429A-8451-5C8B914A53E6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498-429A-8451-5C8B914A53E6}"/>
              </c:ext>
            </c:extLst>
          </c:dPt>
          <c:dLbls>
            <c:dLbl>
              <c:idx val="0"/>
              <c:layout>
                <c:manualLayout>
                  <c:x val="-0.14315435324700393"/>
                  <c:y val="0.10644831836018971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92990757498303"/>
                      <c:h val="0.1338317404639655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498-429A-8451-5C8B914A53E6}"/>
                </c:ext>
              </c:extLst>
            </c:dLbl>
            <c:dLbl>
              <c:idx val="1"/>
              <c:layout>
                <c:manualLayout>
                  <c:x val="1.0113143624218276E-2"/>
                  <c:y val="8.1649582151438943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946665653537431"/>
                      <c:h val="9.84375264772168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498-429A-8451-5C8B914A53E6}"/>
                </c:ext>
              </c:extLst>
            </c:dLbl>
            <c:dLbl>
              <c:idx val="2"/>
              <c:layout>
                <c:manualLayout>
                  <c:x val="-7.94599674699723E-3"/>
                  <c:y val="3.6520799701474545E-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34267026222825"/>
                      <c:h val="0.1132052488698071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9498-429A-8451-5C8B914A53E6}"/>
                </c:ext>
              </c:extLst>
            </c:dLbl>
            <c:dLbl>
              <c:idx val="3"/>
              <c:layout>
                <c:manualLayout>
                  <c:x val="2.250701131481149E-2"/>
                  <c:y val="0.2278949659397082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498-429A-8451-5C8B914A53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Visiškai sutinku</c:v>
                </c:pt>
                <c:pt idx="1">
                  <c:v>Dažniau sutinku</c:v>
                </c:pt>
                <c:pt idx="2">
                  <c:v>Dažniau nesutinku</c:v>
                </c:pt>
                <c:pt idx="3">
                  <c:v>Visiškai nesutinku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122</c:v>
                </c:pt>
                <c:pt idx="1">
                  <c:v>47</c:v>
                </c:pt>
                <c:pt idx="2">
                  <c:v>18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498-429A-8451-5C8B914A53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Oswald" panose="00000500000000000000" pitchFamily="2" charset="0"/>
                <a:ea typeface="+mn-ea"/>
                <a:cs typeface="Arial" panose="020B0604020202020204" pitchFamily="34" charset="0"/>
              </a:defRPr>
            </a:pPr>
            <a:r>
              <a:rPr lang="lt-LT" sz="1600" b="0" i="0" u="none" strike="noStrike" baseline="0" dirty="0">
                <a:effectLst/>
              </a:rPr>
              <a:t>Mokytojai tiki, kad visi mokiniai gali išmokti naujų dalykų</a:t>
            </a:r>
            <a:endParaRPr lang="lt-LT" sz="1600" dirty="0">
              <a:solidFill>
                <a:schemeClr val="tx1"/>
              </a:solidFill>
              <a:latin typeface="Oswald" panose="00000500000000000000" pitchFamily="2" charset="0"/>
            </a:endParaRPr>
          </a:p>
        </c:rich>
      </c:tx>
      <c:layout>
        <c:manualLayout>
          <c:xMode val="edge"/>
          <c:yMode val="edge"/>
          <c:x val="0.12030393483368439"/>
          <c:y val="3.58313295604746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Oswald" panose="00000500000000000000" pitchFamily="2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10770829325092705"/>
          <c:y val="0.24857719269324663"/>
          <c:w val="0.82090637731712846"/>
          <c:h val="0.7091482754018980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Atsakymai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55F-4BBF-8F81-8D72695D2248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55F-4BBF-8F81-8D72695D2248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55F-4BBF-8F81-8D72695D2248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55F-4BBF-8F81-8D72695D2248}"/>
              </c:ext>
            </c:extLst>
          </c:dPt>
          <c:dLbls>
            <c:dLbl>
              <c:idx val="0"/>
              <c:layout>
                <c:manualLayout>
                  <c:x val="-0.17101097281331795"/>
                  <c:y val="7.1464785705256315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92990757498303"/>
                      <c:h val="0.1338317404639655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55F-4BBF-8F81-8D72695D2248}"/>
                </c:ext>
              </c:extLst>
            </c:dLbl>
            <c:dLbl>
              <c:idx val="1"/>
              <c:layout>
                <c:manualLayout>
                  <c:x val="-9.7844321606575888E-3"/>
                  <c:y val="3.695889893706255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354860745103467"/>
                      <c:h val="9.843755794429281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55F-4BBF-8F81-8D72695D2248}"/>
                </c:ext>
              </c:extLst>
            </c:dLbl>
            <c:dLbl>
              <c:idx val="2"/>
              <c:layout>
                <c:manualLayout>
                  <c:x val="-7.9460128759515688E-3"/>
                  <c:y val="1.3965325767226675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34263800431957"/>
                      <c:h val="0.1338317404639655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955F-4BBF-8F81-8D72695D2248}"/>
                </c:ext>
              </c:extLst>
            </c:dLbl>
            <c:dLbl>
              <c:idx val="3"/>
              <c:layout>
                <c:manualLayout>
                  <c:x val="1.4548111734812429E-2"/>
                  <c:y val="0.2072684779528140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55F-4BBF-8F81-8D72695D22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Visiškai sutinku</c:v>
                </c:pt>
                <c:pt idx="1">
                  <c:v>Dažniau sutinku</c:v>
                </c:pt>
                <c:pt idx="2">
                  <c:v>Dažniau nesutinku</c:v>
                </c:pt>
                <c:pt idx="3">
                  <c:v>Visiškai nesutinku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138</c:v>
                </c:pt>
                <c:pt idx="1">
                  <c:v>33</c:v>
                </c:pt>
                <c:pt idx="2">
                  <c:v>15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55F-4BBF-8F81-8D72695D22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Oswald" panose="00000500000000000000" pitchFamily="2" charset="0"/>
                <a:ea typeface="+mn-ea"/>
                <a:cs typeface="Arial" panose="020B0604020202020204" pitchFamily="34" charset="0"/>
              </a:defRPr>
            </a:pPr>
            <a:r>
              <a:rPr lang="lt-LT" sz="1600" b="0" i="0" u="none" strike="noStrike" baseline="0" dirty="0">
                <a:effectLst/>
              </a:rPr>
              <a:t>Jei mokiniai pasako mokytojui, kad kas nors tyčiojasi</a:t>
            </a:r>
            <a:r>
              <a:rPr lang="lt-LT" sz="1600" b="0" i="0" u="sng" strike="noStrike" baseline="0" dirty="0">
                <a:effectLst/>
              </a:rPr>
              <a:t>,</a:t>
            </a:r>
            <a:r>
              <a:rPr lang="lt-LT" sz="1600" b="0" i="0" u="none" strike="noStrike" baseline="0" dirty="0">
                <a:effectLst/>
              </a:rPr>
              <a:t> mokytojas padeda tai sustabdyti</a:t>
            </a:r>
            <a:endParaRPr lang="lt-LT" sz="1600" dirty="0">
              <a:solidFill>
                <a:schemeClr val="tx1"/>
              </a:solidFill>
              <a:latin typeface="Oswald" panose="00000500000000000000" pitchFamily="2" charset="0"/>
            </a:endParaRPr>
          </a:p>
        </c:rich>
      </c:tx>
      <c:layout>
        <c:manualLayout>
          <c:xMode val="edge"/>
          <c:yMode val="edge"/>
          <c:x val="0.38311537000681856"/>
          <c:y val="5.39372794227458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Oswald" panose="00000500000000000000" pitchFamily="2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45769772518224633"/>
          <c:y val="0.27972978549476119"/>
          <c:w val="0.51733715652582257"/>
          <c:h val="0.637810674956572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Atsakymai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245-4554-96E9-9714A67180EC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245-4554-96E9-9714A67180EC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245-4554-96E9-9714A67180EC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245-4554-96E9-9714A67180EC}"/>
              </c:ext>
            </c:extLst>
          </c:dPt>
          <c:dLbls>
            <c:dLbl>
              <c:idx val="0"/>
              <c:layout>
                <c:manualLayout>
                  <c:x val="-0.10231902362680359"/>
                  <c:y val="0.1226291629658159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185390096237005"/>
                      <c:h val="0.1119672739991982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245-4554-96E9-9714A67180EC}"/>
                </c:ext>
              </c:extLst>
            </c:dLbl>
            <c:dLbl>
              <c:idx val="1"/>
              <c:layout>
                <c:manualLayout>
                  <c:x val="2.1280322895072829E-2"/>
                  <c:y val="0.1017442060397884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191366583837856"/>
                      <c:h val="9.84376350974273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245-4554-96E9-9714A67180EC}"/>
                </c:ext>
              </c:extLst>
            </c:dLbl>
            <c:dLbl>
              <c:idx val="2"/>
              <c:layout>
                <c:manualLayout>
                  <c:x val="-7.9460128759515688E-3"/>
                  <c:y val="-1.8110386523487981E-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34263800431957"/>
                      <c:h val="8.736951450907627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245-4554-96E9-9714A67180EC}"/>
                </c:ext>
              </c:extLst>
            </c:dLbl>
            <c:dLbl>
              <c:idx val="3"/>
              <c:layout>
                <c:manualLayout>
                  <c:x val="1.1541038641670005E-2"/>
                  <c:y val="0.1459027227665775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245-4554-96E9-9714A67180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Visiškai sutinku</c:v>
                </c:pt>
                <c:pt idx="1">
                  <c:v>Dažniau sutinku</c:v>
                </c:pt>
                <c:pt idx="2">
                  <c:v>Dažniau nesutinku</c:v>
                </c:pt>
                <c:pt idx="3">
                  <c:v>Visiškai nesutinku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117</c:v>
                </c:pt>
                <c:pt idx="1">
                  <c:v>49</c:v>
                </c:pt>
                <c:pt idx="2">
                  <c:v>20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45-4554-96E9-9714A67180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1.3948188520201535E-2"/>
          <c:y val="0.37390693899687949"/>
          <c:w val="0.43794474723484483"/>
          <c:h val="0.418861958922521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lt-L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Oswald" panose="00000500000000000000" pitchFamily="2" charset="0"/>
                <a:ea typeface="+mn-ea"/>
                <a:cs typeface="Arial" panose="020B0604020202020204" pitchFamily="34" charset="0"/>
              </a:defRPr>
            </a:pPr>
            <a:r>
              <a:rPr lang="lt-LT" sz="1600" b="0" i="0" u="none" strike="noStrike" baseline="0" dirty="0">
                <a:effectLst/>
              </a:rPr>
              <a:t>Kai mokiniai elgiasi blogai/ netinkamai, mokytojai stengiasi suprasti, kodėl taip įvyko</a:t>
            </a:r>
            <a:endParaRPr lang="lt-LT" sz="1600" dirty="0">
              <a:solidFill>
                <a:schemeClr val="tx1"/>
              </a:solidFill>
              <a:latin typeface="Oswald" panose="00000500000000000000" pitchFamily="2" charset="0"/>
            </a:endParaRPr>
          </a:p>
        </c:rich>
      </c:tx>
      <c:layout>
        <c:manualLayout>
          <c:xMode val="edge"/>
          <c:yMode val="edge"/>
          <c:x val="0.12428345191458641"/>
          <c:y val="2.2080323526406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Oswald" panose="00000500000000000000" pitchFamily="2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10770829325092705"/>
          <c:y val="0.24857719269324663"/>
          <c:w val="0.82090637731712846"/>
          <c:h val="0.7091482754018980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Atsakymai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603-49F4-ADC2-94D4E6559729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603-49F4-ADC2-94D4E6559729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603-49F4-ADC2-94D4E6559729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603-49F4-ADC2-94D4E6559729}"/>
              </c:ext>
            </c:extLst>
          </c:dPt>
          <c:dLbls>
            <c:dLbl>
              <c:idx val="0"/>
              <c:layout>
                <c:manualLayout>
                  <c:x val="-0.14713387032790601"/>
                  <c:y val="9.3333899923755806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92990757498303"/>
                      <c:h val="0.1338317404639655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603-49F4-ADC2-94D4E6559729}"/>
                </c:ext>
              </c:extLst>
            </c:dLbl>
            <c:dLbl>
              <c:idx val="1"/>
              <c:layout>
                <c:manualLayout>
                  <c:x val="1.8072177786022308E-2"/>
                  <c:y val="9.953745097191545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946665653537431"/>
                      <c:h val="9.84375264772168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603-49F4-ADC2-94D4E6559729}"/>
                </c:ext>
              </c:extLst>
            </c:dLbl>
            <c:dLbl>
              <c:idx val="2"/>
              <c:layout>
                <c:manualLayout>
                  <c:x val="-7.9460128759515688E-3"/>
                  <c:y val="1.3965325767226675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34263800431957"/>
                      <c:h val="0.1338317404639655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6603-49F4-ADC2-94D4E6559729}"/>
                </c:ext>
              </c:extLst>
            </c:dLbl>
            <c:dLbl>
              <c:idx val="3"/>
              <c:layout>
                <c:manualLayout>
                  <c:x val="1.4548111734812429E-2"/>
                  <c:y val="0.2072684779528140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603-49F4-ADC2-94D4E65597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Visiškai sutinku</c:v>
                </c:pt>
                <c:pt idx="1">
                  <c:v>Dažniau sutinku</c:v>
                </c:pt>
                <c:pt idx="2">
                  <c:v>Dažniau nesutinku</c:v>
                </c:pt>
                <c:pt idx="3">
                  <c:v>Visiškai nesutinku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125</c:v>
                </c:pt>
                <c:pt idx="1">
                  <c:v>41</c:v>
                </c:pt>
                <c:pt idx="2">
                  <c:v>18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603-49F4-ADC2-94D4E65597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Oswald" panose="00000500000000000000" pitchFamily="2" charset="0"/>
                <a:ea typeface="+mn-ea"/>
                <a:cs typeface="Arial" panose="020B0604020202020204" pitchFamily="34" charset="0"/>
              </a:defRPr>
            </a:pPr>
            <a:r>
              <a:rPr lang="fi-FI" sz="1600" b="0" i="0" u="none" strike="noStrike" baseline="0" dirty="0">
                <a:effectLst/>
              </a:rPr>
              <a:t>Mokiniai mokykloje padeda vieni kitiems</a:t>
            </a:r>
            <a:endParaRPr lang="lt-LT" sz="1600" dirty="0">
              <a:solidFill>
                <a:schemeClr val="tx1"/>
              </a:solidFill>
              <a:latin typeface="Oswald" panose="00000500000000000000" pitchFamily="2" charset="0"/>
            </a:endParaRPr>
          </a:p>
        </c:rich>
      </c:tx>
      <c:layout>
        <c:manualLayout>
          <c:xMode val="edge"/>
          <c:yMode val="edge"/>
          <c:x val="0.1549739464607251"/>
          <c:y val="1.02640062831092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Oswald" panose="00000500000000000000" pitchFamily="2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15156528466628905"/>
          <c:y val="0.22657684015672178"/>
          <c:w val="0.77354000018420532"/>
          <c:h val="0.7474472087554148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Atsakymai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245-4554-96E9-9714A67180EC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245-4554-96E9-9714A67180EC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245-4554-96E9-9714A67180EC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245-4554-96E9-9714A67180EC}"/>
              </c:ext>
            </c:extLst>
          </c:dPt>
          <c:dLbls>
            <c:dLbl>
              <c:idx val="0"/>
              <c:layout>
                <c:manualLayout>
                  <c:x val="-1.9761056924047542E-2"/>
                  <c:y val="-1.0093976884213015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51717714564651"/>
                      <c:h val="0.1119671876079376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245-4554-96E9-9714A67180EC}"/>
                </c:ext>
              </c:extLst>
            </c:dLbl>
            <c:dLbl>
              <c:idx val="1"/>
              <c:layout>
                <c:manualLayout>
                  <c:x val="8.8406750664290421E-2"/>
                  <c:y val="-1.0293486168927663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560276584280845"/>
                      <c:h val="9.84376065926067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245-4554-96E9-9714A67180EC}"/>
                </c:ext>
              </c:extLst>
            </c:dLbl>
            <c:dLbl>
              <c:idx val="2"/>
              <c:layout>
                <c:manualLayout>
                  <c:x val="-7.9460128759515688E-3"/>
                  <c:y val="-1.8110386523487981E-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34263800431957"/>
                      <c:h val="8.736951450907627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245-4554-96E9-9714A67180EC}"/>
                </c:ext>
              </c:extLst>
            </c:dLbl>
            <c:dLbl>
              <c:idx val="3"/>
              <c:layout>
                <c:manualLayout>
                  <c:x val="1.1541038641670005E-2"/>
                  <c:y val="0.1847548942172700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245-4554-96E9-9714A67180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Visiškai sutinku</c:v>
                </c:pt>
                <c:pt idx="1">
                  <c:v>Dažniau sutinku</c:v>
                </c:pt>
                <c:pt idx="2">
                  <c:v>Dažniau nesutinku</c:v>
                </c:pt>
                <c:pt idx="3">
                  <c:v>Visiškai nesutinku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54</c:v>
                </c:pt>
                <c:pt idx="1">
                  <c:v>94</c:v>
                </c:pt>
                <c:pt idx="2">
                  <c:v>37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45-4554-96E9-9714A67180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Oswald" panose="00000500000000000000" pitchFamily="2" charset="0"/>
                <a:ea typeface="+mn-ea"/>
                <a:cs typeface="Arial" panose="020B0604020202020204" pitchFamily="34" charset="0"/>
              </a:defRPr>
            </a:pPr>
            <a:r>
              <a:rPr lang="lt-LT" sz="1600" b="0" i="0" u="none" strike="noStrike" baseline="0" dirty="0">
                <a:effectLst/>
              </a:rPr>
              <a:t>Mokiniai mokykloje yra draugiški</a:t>
            </a:r>
            <a:endParaRPr lang="lt-LT" sz="1600" dirty="0">
              <a:solidFill>
                <a:schemeClr val="tx1"/>
              </a:solidFill>
              <a:latin typeface="Oswald" panose="00000500000000000000" pitchFamily="2" charset="0"/>
            </a:endParaRPr>
          </a:p>
        </c:rich>
      </c:tx>
      <c:layout>
        <c:manualLayout>
          <c:xMode val="edge"/>
          <c:yMode val="edge"/>
          <c:x val="0.50485246063611122"/>
          <c:y val="5.98669734058056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Oswald" panose="00000500000000000000" pitchFamily="2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48763397281276644"/>
          <c:y val="0.20580798248561047"/>
          <c:w val="0.47418172810629217"/>
          <c:h val="0.75279141145243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Atsakymai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362-4A8D-9E9B-CAB1A70B837E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362-4A8D-9E9B-CAB1A70B837E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362-4A8D-9E9B-CAB1A70B837E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362-4A8D-9E9B-CAB1A70B837E}"/>
              </c:ext>
            </c:extLst>
          </c:dPt>
          <c:dLbls>
            <c:dLbl>
              <c:idx val="0"/>
              <c:layout>
                <c:manualLayout>
                  <c:x val="-7.8507724963354699E-3"/>
                  <c:y val="-1.218099002214504E-4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92990757498303"/>
                      <c:h val="0.1338317404639655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362-4A8D-9E9B-CAB1A70B837E}"/>
                </c:ext>
              </c:extLst>
            </c:dLbl>
            <c:dLbl>
              <c:idx val="1"/>
              <c:layout>
                <c:manualLayout>
                  <c:x val="-2.4795207574319755E-2"/>
                  <c:y val="-7.5433743678511274E-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152811999143003"/>
                      <c:h val="9.843751042920487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362-4A8D-9E9B-CAB1A70B837E}"/>
                </c:ext>
              </c:extLst>
            </c:dLbl>
            <c:dLbl>
              <c:idx val="2"/>
              <c:layout>
                <c:manualLayout>
                  <c:x val="-7.9460128759515688E-3"/>
                  <c:y val="1.3965325767226675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34263800431957"/>
                      <c:h val="0.1338317404639655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362-4A8D-9E9B-CAB1A70B837E}"/>
                </c:ext>
              </c:extLst>
            </c:dLbl>
            <c:dLbl>
              <c:idx val="3"/>
              <c:layout>
                <c:manualLayout>
                  <c:x val="1.4548111734812429E-2"/>
                  <c:y val="0.174471532013236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362-4A8D-9E9B-CAB1A70B83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Visiškai sutinku</c:v>
                </c:pt>
                <c:pt idx="1">
                  <c:v>Dažniau sutinku</c:v>
                </c:pt>
                <c:pt idx="2">
                  <c:v>Dažniau nesutinku</c:v>
                </c:pt>
                <c:pt idx="3">
                  <c:v>Visiškai nesutinku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41</c:v>
                </c:pt>
                <c:pt idx="1">
                  <c:v>94</c:v>
                </c:pt>
                <c:pt idx="2">
                  <c:v>48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362-4A8D-9E9B-CAB1A70B83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1.3348887181056633E-2"/>
          <c:y val="0.36531934687690248"/>
          <c:w val="0.42309087701663234"/>
          <c:h val="0.372439329505737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lt-L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Oswald" panose="00000500000000000000" pitchFamily="2" charset="0"/>
                <a:ea typeface="+mn-ea"/>
                <a:cs typeface="Arial" panose="020B0604020202020204" pitchFamily="34" charset="0"/>
              </a:defRPr>
            </a:pPr>
            <a:r>
              <a:rPr lang="lt-LT" sz="1600" b="0" i="0" u="none" strike="noStrike" baseline="0" dirty="0">
                <a:effectLst/>
              </a:rPr>
              <a:t>Ar per paskutinius du mėnesius matei, kad kas nors mokykloje tyčiojasi iš kitų?</a:t>
            </a:r>
            <a:endParaRPr lang="lt-LT" sz="1600" dirty="0">
              <a:solidFill>
                <a:schemeClr val="tx1"/>
              </a:solidFill>
              <a:latin typeface="Oswald" panose="00000500000000000000" pitchFamily="2" charset="0"/>
            </a:endParaRPr>
          </a:p>
        </c:rich>
      </c:tx>
      <c:layout>
        <c:manualLayout>
          <c:xMode val="edge"/>
          <c:yMode val="edge"/>
          <c:x val="0.13970885355590607"/>
          <c:y val="3.16481095120497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Oswald" panose="00000500000000000000" pitchFamily="2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57950661972864403"/>
          <c:y val="0.15220077918760108"/>
          <c:w val="0.36864195075300726"/>
          <c:h val="0.8276209763263220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Atsakymai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245-4554-96E9-9714A67180EC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245-4554-96E9-9714A67180EC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245-4554-96E9-9714A67180EC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245-4554-96E9-9714A67180EC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8B84-4A86-8BE4-C3C4E0CFFC8F}"/>
              </c:ext>
            </c:extLst>
          </c:dPt>
          <c:dLbls>
            <c:dLbl>
              <c:idx val="0"/>
              <c:layout>
                <c:manualLayout>
                  <c:x val="-1.3330432402645181E-2"/>
                  <c:y val="-3.164425083028187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308026209841598"/>
                      <c:h val="0.1119672358000510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245-4554-96E9-9714A67180EC}"/>
                </c:ext>
              </c:extLst>
            </c:dLbl>
            <c:dLbl>
              <c:idx val="1"/>
              <c:layout>
                <c:manualLayout>
                  <c:x val="1.8921034837507372E-2"/>
                  <c:y val="-9.3012858724346413E-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23836984167152"/>
                      <c:h val="9.843763305799199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245-4554-96E9-9714A67180EC}"/>
                </c:ext>
              </c:extLst>
            </c:dLbl>
            <c:dLbl>
              <c:idx val="2"/>
              <c:layout>
                <c:manualLayout>
                  <c:x val="2.2002981159781614E-3"/>
                  <c:y val="3.9622274972323936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614206596182656"/>
                      <c:h val="8.736960316784467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245-4554-96E9-9714A67180EC}"/>
                </c:ext>
              </c:extLst>
            </c:dLbl>
            <c:dLbl>
              <c:idx val="3"/>
              <c:layout>
                <c:manualLayout>
                  <c:x val="-8.2730772315091801E-3"/>
                  <c:y val="7.336019330665077E-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245-4554-96E9-9714A67180EC}"/>
                </c:ext>
              </c:extLst>
            </c:dLbl>
            <c:dLbl>
              <c:idx val="4"/>
              <c:layout>
                <c:manualLayout>
                  <c:x val="-3.9628144469861237E-3"/>
                  <c:y val="-2.0278037980073296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B84-4A86-8BE4-C3C4E0CFFC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Niekada</c:v>
                </c:pt>
                <c:pt idx="1">
                  <c:v>Retai (mačiau 1 ar 2 kartus)</c:v>
                </c:pt>
                <c:pt idx="2">
                  <c:v>Kartais (matau 2 ar 3 kartus per mėnesį)</c:v>
                </c:pt>
                <c:pt idx="3">
                  <c:v>Dažnai (matau maždaug 1 kartą per savaitę)</c:v>
                </c:pt>
                <c:pt idx="4">
                  <c:v>Labai dažnai (matau beveik kiekvieną dieną)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63</c:v>
                </c:pt>
                <c:pt idx="1">
                  <c:v>64</c:v>
                </c:pt>
                <c:pt idx="2">
                  <c:v>29</c:v>
                </c:pt>
                <c:pt idx="3">
                  <c:v>14</c:v>
                </c:pt>
                <c:pt idx="4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45-4554-96E9-9714A67180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1.5222418449255386E-2"/>
          <c:y val="0.30659328961934762"/>
          <c:w val="0.53127499222711005"/>
          <c:h val="0.517955111555820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lt-L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829159217696599"/>
          <c:y val="5.4585710636123649E-2"/>
          <c:w val="0.74327088763004279"/>
          <c:h val="0.824241303329643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Niekada</c:v>
                </c:pt>
              </c:strCache>
            </c:strRef>
          </c:tx>
          <c:spPr>
            <a:solidFill>
              <a:schemeClr val="accent6"/>
            </a:solidFill>
            <a:ln w="1905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245-4554-96E9-9714A67180E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245-4554-96E9-9714A67180E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245-4554-96E9-9714A67180E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245-4554-96E9-9714A67180E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Klasėje</c:v>
                </c:pt>
                <c:pt idx="1">
                  <c:v>Žaidimų kambaryje</c:v>
                </c:pt>
                <c:pt idx="2">
                  <c:v>Rūbinėlėje</c:v>
                </c:pt>
                <c:pt idx="3">
                  <c:v>Tualetuose</c:v>
                </c:pt>
                <c:pt idx="4">
                  <c:v>Valgykloje</c:v>
                </c:pt>
                <c:pt idx="5">
                  <c:v>Kieme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54</c:v>
                </c:pt>
                <c:pt idx="1">
                  <c:v>116</c:v>
                </c:pt>
                <c:pt idx="2">
                  <c:v>71</c:v>
                </c:pt>
                <c:pt idx="3">
                  <c:v>136</c:v>
                </c:pt>
                <c:pt idx="4">
                  <c:v>141</c:v>
                </c:pt>
                <c:pt idx="5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45-4554-96E9-9714A67180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Kartais</c:v>
                </c:pt>
              </c:strCache>
            </c:strRef>
          </c:tx>
          <c:spPr>
            <a:solidFill>
              <a:schemeClr val="accent5"/>
            </a:solidFill>
            <a:ln w="190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Klasėje</c:v>
                </c:pt>
                <c:pt idx="1">
                  <c:v>Žaidimų kambaryje</c:v>
                </c:pt>
                <c:pt idx="2">
                  <c:v>Rūbinėlėje</c:v>
                </c:pt>
                <c:pt idx="3">
                  <c:v>Tualetuose</c:v>
                </c:pt>
                <c:pt idx="4">
                  <c:v>Valgykloje</c:v>
                </c:pt>
                <c:pt idx="5">
                  <c:v>Kieme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101</c:v>
                </c:pt>
                <c:pt idx="1">
                  <c:v>54</c:v>
                </c:pt>
                <c:pt idx="2">
                  <c:v>95</c:v>
                </c:pt>
                <c:pt idx="3">
                  <c:v>36</c:v>
                </c:pt>
                <c:pt idx="4">
                  <c:v>39</c:v>
                </c:pt>
                <c:pt idx="5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4A3-46C1-999F-988430D359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Dažnai</c:v>
                </c:pt>
              </c:strCache>
            </c:strRef>
          </c:tx>
          <c:spPr>
            <a:solidFill>
              <a:schemeClr val="accent4"/>
            </a:solidFill>
            <a:ln w="1905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Klasėje</c:v>
                </c:pt>
                <c:pt idx="1">
                  <c:v>Žaidimų kambaryje</c:v>
                </c:pt>
                <c:pt idx="2">
                  <c:v>Rūbinėlėje</c:v>
                </c:pt>
                <c:pt idx="3">
                  <c:v>Tualetuose</c:v>
                </c:pt>
                <c:pt idx="4">
                  <c:v>Valgykloje</c:v>
                </c:pt>
                <c:pt idx="5">
                  <c:v>Kieme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34</c:v>
                </c:pt>
                <c:pt idx="1">
                  <c:v>19</c:v>
                </c:pt>
                <c:pt idx="2">
                  <c:v>23</c:v>
                </c:pt>
                <c:pt idx="3">
                  <c:v>17</c:v>
                </c:pt>
                <c:pt idx="4">
                  <c:v>9</c:v>
                </c:pt>
                <c:pt idx="5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4A3-46C1-999F-988430D359C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254460224"/>
        <c:axId val="254458784"/>
      </c:barChart>
      <c:catAx>
        <c:axId val="254460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254458784"/>
        <c:crosses val="autoZero"/>
        <c:auto val="1"/>
        <c:lblAlgn val="ctr"/>
        <c:lblOffset val="100"/>
        <c:noMultiLvlLbl val="0"/>
      </c:catAx>
      <c:valAx>
        <c:axId val="25445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25446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lt-L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6fb3e7d4b7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6fb3e7d4b7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6fb3e7d4b7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6fb3e7d4b7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6fb3e7d4b7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6fb3e7d4b7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6fb3e7d4b7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6fb3e7d4b7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0659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6fb3e7d4b7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6fb3e7d4b7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27975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6fb3e7d4b7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6fb3e7d4b7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6fb3e7d4b7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6fb3e7d4b7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2536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6fb3e7d4b7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6fb3e7d4b7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524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6fb3e7d4b7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6fb3e7d4b7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81260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6fb3e7d4b7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6fb3e7d4b7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80980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6fb3e7d4b7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6fb3e7d4b7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91772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6fb3e7d4b7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6fb3e7d4b7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05172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6fb3e7d4b7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6fb3e7d4b7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03243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6fb3e7d4b7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6fb3e7d4b7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77805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6fb3e7d4b7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6fb3e7d4b7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97074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6fb3e7d4b7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6fb3e7d4b7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0160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6fb3e7d4b7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6fb3e7d4b7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6236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name="adj" fmla="val 50000"/>
            </a:avLst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1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53" name="Google Shape;53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dern-writer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ctrTitle"/>
          </p:nvPr>
        </p:nvSpPr>
        <p:spPr>
          <a:xfrm>
            <a:off x="411175" y="317725"/>
            <a:ext cx="8282400" cy="25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lt" sz="5000"/>
              <a:t>Mikroklimato tyrimas Vilniaus Medeinos pradinėje mokykloje 2025-2026 m.m.</a:t>
            </a:r>
            <a:endParaRPr sz="5000" dirty="0"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"/>
          </p:nvPr>
        </p:nvSpPr>
        <p:spPr>
          <a:xfrm>
            <a:off x="411175" y="3565175"/>
            <a:ext cx="8282400" cy="126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" sz="2000" dirty="0"/>
              <a:t>Vilniaus Medeinos pradinės mokyklos psichologės</a:t>
            </a: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" sz="2000" dirty="0"/>
              <a:t>Guoda Germanavičiūtė ir Lina Juodelytė-Pipinienė</a:t>
            </a:r>
            <a:endParaRPr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body" idx="4294967295"/>
          </p:nvPr>
        </p:nvSpPr>
        <p:spPr>
          <a:xfrm>
            <a:off x="311700" y="345900"/>
            <a:ext cx="8520600" cy="465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2025 m. spalio pabaigoje vyko 2-4 klasių mikroklimato tyrimas, kuriuo buvo siekiama apžvelgti ir įvertinti, kaip šių klasių mokiniai vertina savo savijautą bei santykius su bendraamžiais ir suaugusiaisiais mokykloje.</a:t>
            </a:r>
            <a:endParaRPr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Tyrimo metu buvo apsilankyta visose mokyklos 2-4 bendrojo ugdymo klasėse, mokiniams pristatytas tyrimo tikslas, naudojantis mokyklos planšetėmis užpildyta elektroninė anketa.</a:t>
            </a:r>
            <a:endParaRPr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Tyrime sudalyvavo 189 antrų-ketvirtų klasių mokiniai:</a:t>
            </a:r>
            <a:endParaRPr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lvl="0" algn="l" rtl="0">
              <a:spcBef>
                <a:spcPts val="120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67 mokiniai iš antrų;</a:t>
            </a:r>
            <a:endParaRPr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68 mokiniai iš trečių;</a:t>
            </a:r>
            <a:endParaRPr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54 mokiniai iš ketvirtų klasių.</a:t>
            </a:r>
            <a:endParaRPr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311700" y="147468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dirty="0"/>
              <a:t>Mokinių pasiskirstymas</a:t>
            </a:r>
            <a:endParaRPr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D64355B-C157-7E1B-F60F-2B1ECFF5FA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1701675"/>
              </p:ext>
            </p:extLst>
          </p:nvPr>
        </p:nvGraphicFramePr>
        <p:xfrm>
          <a:off x="472474" y="880969"/>
          <a:ext cx="4099526" cy="4115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C3393A0-27EE-F3C0-4283-5302D9364F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162076"/>
              </p:ext>
            </p:extLst>
          </p:nvPr>
        </p:nvGraphicFramePr>
        <p:xfrm>
          <a:off x="4572000" y="880968"/>
          <a:ext cx="4099526" cy="4115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7F39B1-9FA5-D3FA-B378-EB97778ADA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Emocin</a:t>
            </a:r>
            <a:r>
              <a:rPr lang="en-GB" dirty="0"/>
              <a:t>ė </a:t>
            </a:r>
            <a:r>
              <a:rPr lang="en-GB" dirty="0" err="1"/>
              <a:t>savijauta</a:t>
            </a:r>
            <a:r>
              <a:rPr lang="en-GB" dirty="0"/>
              <a:t> 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saugumas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99750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311700" y="27385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Kaip </a:t>
            </a:r>
            <a:r>
              <a:rPr lang="en-US" dirty="0" err="1"/>
              <a:t>dažniausiai</a:t>
            </a:r>
            <a:r>
              <a:rPr lang="en-US" dirty="0"/>
              <a:t> </a:t>
            </a:r>
            <a:r>
              <a:rPr lang="en-US" dirty="0" err="1"/>
              <a:t>jaučiuosi</a:t>
            </a:r>
            <a:r>
              <a:rPr lang="en-US" dirty="0"/>
              <a:t> </a:t>
            </a:r>
            <a:r>
              <a:rPr lang="en-US" dirty="0" err="1"/>
              <a:t>mokykloje</a:t>
            </a:r>
            <a:r>
              <a:rPr lang="en-US" dirty="0"/>
              <a:t>?</a:t>
            </a:r>
          </a:p>
        </p:txBody>
      </p:sp>
      <p:pic>
        <p:nvPicPr>
          <p:cNvPr id="86" name="Google Shape;86;p17" descr="Formuojama atsakymų diagrama. Klausimo pavadinimas: Mokykloje paprastai jaučiuosi:. Atsakymų skaičius: 189 atsakymai." title="Mokykloje paprastai jaučiuosi:"/>
          <p:cNvPicPr preferRelativeResize="0"/>
          <p:nvPr/>
        </p:nvPicPr>
        <p:blipFill rotWithShape="1">
          <a:blip r:embed="rId3">
            <a:alphaModFix/>
          </a:blip>
          <a:srcRect l="7030" t="20317" r="2952" b="7224"/>
          <a:stretch/>
        </p:blipFill>
        <p:spPr>
          <a:xfrm>
            <a:off x="182588" y="1416875"/>
            <a:ext cx="8778824" cy="335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104A730-1AEB-F533-4338-C50DC75E31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6273667"/>
              </p:ext>
            </p:extLst>
          </p:nvPr>
        </p:nvGraphicFramePr>
        <p:xfrm>
          <a:off x="57886" y="724606"/>
          <a:ext cx="5557421" cy="3694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89DBE5A-BE39-E072-3525-2E9958C1FC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561948"/>
              </p:ext>
            </p:extLst>
          </p:nvPr>
        </p:nvGraphicFramePr>
        <p:xfrm>
          <a:off x="5615307" y="724607"/>
          <a:ext cx="3191342" cy="3694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37464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53A57C7-869E-EBC5-E361-903AE05F08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578721"/>
              </p:ext>
            </p:extLst>
          </p:nvPr>
        </p:nvGraphicFramePr>
        <p:xfrm>
          <a:off x="49959" y="248359"/>
          <a:ext cx="3474384" cy="4646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37A65F42-741C-4CBB-B8E0-5B47CB9C3B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0835125"/>
              </p:ext>
            </p:extLst>
          </p:nvPr>
        </p:nvGraphicFramePr>
        <p:xfrm>
          <a:off x="2976329" y="1161359"/>
          <a:ext cx="3191342" cy="3857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499F59B-9916-30EE-CB18-BA90D2E355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7690696"/>
              </p:ext>
            </p:extLst>
          </p:nvPr>
        </p:nvGraphicFramePr>
        <p:xfrm>
          <a:off x="5752824" y="248359"/>
          <a:ext cx="3191342" cy="3508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948795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7F39B1-9FA5-D3FA-B378-EB97778ADA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Pasitenkinimas</a:t>
            </a:r>
            <a:r>
              <a:rPr lang="en-US" dirty="0"/>
              <a:t> </a:t>
            </a:r>
            <a:r>
              <a:rPr lang="en-US" dirty="0" err="1"/>
              <a:t>mokykla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17957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53A57C7-869E-EBC5-E361-903AE05F08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2600406"/>
              </p:ext>
            </p:extLst>
          </p:nvPr>
        </p:nvGraphicFramePr>
        <p:xfrm>
          <a:off x="23929" y="245800"/>
          <a:ext cx="3191342" cy="4651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BFD66D59-5B77-B522-3B74-65ED150419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2482713"/>
              </p:ext>
            </p:extLst>
          </p:nvPr>
        </p:nvGraphicFramePr>
        <p:xfrm>
          <a:off x="2905307" y="1337169"/>
          <a:ext cx="3191342" cy="3694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829741C1-039E-E383-2B5E-6B81EF969E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3732057"/>
              </p:ext>
            </p:extLst>
          </p:nvPr>
        </p:nvGraphicFramePr>
        <p:xfrm>
          <a:off x="5909822" y="112050"/>
          <a:ext cx="3055468" cy="3749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3A0DCCC4-EC56-ED3C-E892-BF4BB18A0C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7895720"/>
              </p:ext>
            </p:extLst>
          </p:nvPr>
        </p:nvGraphicFramePr>
        <p:xfrm>
          <a:off x="2976329" y="1072364"/>
          <a:ext cx="3191342" cy="4071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A623411-6379-3844-13E6-CF72E519B2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6763664"/>
              </p:ext>
            </p:extLst>
          </p:nvPr>
        </p:nvGraphicFramePr>
        <p:xfrm>
          <a:off x="49959" y="82550"/>
          <a:ext cx="3474384" cy="5060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A1ED6BF-0436-0A35-81FC-CA99C11BE4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8955555"/>
              </p:ext>
            </p:extLst>
          </p:nvPr>
        </p:nvGraphicFramePr>
        <p:xfrm>
          <a:off x="5902699" y="82550"/>
          <a:ext cx="3191342" cy="431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704458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8C41161-7ECB-AC8E-2A1A-86ED858BDB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492661"/>
              </p:ext>
            </p:extLst>
          </p:nvPr>
        </p:nvGraphicFramePr>
        <p:xfrm>
          <a:off x="242006" y="913037"/>
          <a:ext cx="5304228" cy="3694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FC761D0-14A3-FF88-E680-47D20E73B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2788914"/>
              </p:ext>
            </p:extLst>
          </p:nvPr>
        </p:nvGraphicFramePr>
        <p:xfrm>
          <a:off x="5710652" y="536182"/>
          <a:ext cx="3191342" cy="4071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58293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BFD66D59-5B77-B522-3B74-65ED150419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2094694"/>
              </p:ext>
            </p:extLst>
          </p:nvPr>
        </p:nvGraphicFramePr>
        <p:xfrm>
          <a:off x="180208" y="1225630"/>
          <a:ext cx="5969708" cy="3694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37A65F42-741C-4CBB-B8E0-5B47CB9C3B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3297210"/>
              </p:ext>
            </p:extLst>
          </p:nvPr>
        </p:nvGraphicFramePr>
        <p:xfrm>
          <a:off x="5619039" y="1225631"/>
          <a:ext cx="3191342" cy="3694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34F12FD8-2A6A-A35F-4BE7-94A02C6396FD}"/>
              </a:ext>
            </a:extLst>
          </p:cNvPr>
          <p:cNvGrpSpPr/>
          <p:nvPr/>
        </p:nvGrpSpPr>
        <p:grpSpPr>
          <a:xfrm>
            <a:off x="0" y="0"/>
            <a:ext cx="9144000" cy="1283336"/>
            <a:chOff x="0" y="-1"/>
            <a:chExt cx="9144000" cy="1283336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514511AE-CC65-D3D0-4DA1-D418B4216F9D}"/>
                </a:ext>
              </a:extLst>
            </p:cNvPr>
            <p:cNvSpPr/>
            <p:nvPr/>
          </p:nvSpPr>
          <p:spPr>
            <a:xfrm>
              <a:off x="0" y="-1"/>
              <a:ext cx="9144000" cy="1091953"/>
            </a:xfrm>
            <a:prstGeom prst="rect">
              <a:avLst/>
            </a:prstGeom>
            <a:solidFill>
              <a:srgbClr val="6D9EE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97B391AF-B9D9-32C3-8435-FC69E188A3E4}"/>
                </a:ext>
              </a:extLst>
            </p:cNvPr>
            <p:cNvSpPr/>
            <p:nvPr/>
          </p:nvSpPr>
          <p:spPr>
            <a:xfrm rot="10800000">
              <a:off x="4381706" y="1091952"/>
              <a:ext cx="380587" cy="191383"/>
            </a:xfrm>
            <a:prstGeom prst="triangle">
              <a:avLst/>
            </a:prstGeom>
            <a:solidFill>
              <a:srgbClr val="6D9EE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</p:grpSp>
      <p:sp>
        <p:nvSpPr>
          <p:cNvPr id="11" name="Title 2">
            <a:extLst>
              <a:ext uri="{FF2B5EF4-FFF2-40B4-BE49-F238E27FC236}">
                <a16:creationId xmlns:a16="http://schemas.microsoft.com/office/drawing/2014/main" id="{40E4BE00-1B16-A8DC-C1F1-D498B892DF60}"/>
              </a:ext>
            </a:extLst>
          </p:cNvPr>
          <p:cNvSpPr txBox="1">
            <a:spLocks/>
          </p:cNvSpPr>
          <p:nvPr/>
        </p:nvSpPr>
        <p:spPr>
          <a:xfrm>
            <a:off x="430799" y="278618"/>
            <a:ext cx="8282400" cy="762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en-GB" sz="4400" dirty="0" err="1">
                <a:solidFill>
                  <a:schemeClr val="bg1"/>
                </a:solidFill>
              </a:rPr>
              <a:t>Taisyklių</a:t>
            </a:r>
            <a:r>
              <a:rPr lang="en-GB" sz="4400" dirty="0">
                <a:solidFill>
                  <a:schemeClr val="bg1"/>
                </a:solidFill>
              </a:rPr>
              <a:t> </a:t>
            </a:r>
            <a:r>
              <a:rPr lang="en-GB" sz="4400" dirty="0" err="1">
                <a:solidFill>
                  <a:schemeClr val="bg1"/>
                </a:solidFill>
              </a:rPr>
              <a:t>laikymasis</a:t>
            </a:r>
            <a:endParaRPr lang="lt-LT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774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7F39B1-9FA5-D3FA-B378-EB97778ADA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0800" y="697566"/>
            <a:ext cx="8282400" cy="2109000"/>
          </a:xfrm>
        </p:spPr>
        <p:txBody>
          <a:bodyPr/>
          <a:lstStyle/>
          <a:p>
            <a:r>
              <a:rPr lang="en-US" dirty="0" err="1"/>
              <a:t>Santykiai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mokytojais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suaugusiaisiais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080132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53A57C7-869E-EBC5-E361-903AE05F08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6318617"/>
              </p:ext>
            </p:extLst>
          </p:nvPr>
        </p:nvGraphicFramePr>
        <p:xfrm>
          <a:off x="49959" y="248359"/>
          <a:ext cx="3474384" cy="4646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37A65F42-741C-4CBB-B8E0-5B47CB9C3B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3784191"/>
              </p:ext>
            </p:extLst>
          </p:nvPr>
        </p:nvGraphicFramePr>
        <p:xfrm>
          <a:off x="5817183" y="171050"/>
          <a:ext cx="3191342" cy="3694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6743890-DBB3-B10F-5BD6-C0950F7174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4931986"/>
              </p:ext>
            </p:extLst>
          </p:nvPr>
        </p:nvGraphicFramePr>
        <p:xfrm>
          <a:off x="2976329" y="1278169"/>
          <a:ext cx="3191342" cy="3694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980886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53A57C7-869E-EBC5-E361-903AE05F08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9365473"/>
              </p:ext>
            </p:extLst>
          </p:nvPr>
        </p:nvGraphicFramePr>
        <p:xfrm>
          <a:off x="49958" y="536182"/>
          <a:ext cx="5463075" cy="4071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BFD66D59-5B77-B522-3B74-65ED150419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7511453"/>
              </p:ext>
            </p:extLst>
          </p:nvPr>
        </p:nvGraphicFramePr>
        <p:xfrm>
          <a:off x="5639630" y="536182"/>
          <a:ext cx="3191342" cy="4071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707890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53A57C7-869E-EBC5-E361-903AE05F08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2992690"/>
              </p:ext>
            </p:extLst>
          </p:nvPr>
        </p:nvGraphicFramePr>
        <p:xfrm>
          <a:off x="5598594" y="1226674"/>
          <a:ext cx="3474384" cy="3595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B4F411D-1369-075A-8430-1643C4C8A4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3986535"/>
              </p:ext>
            </p:extLst>
          </p:nvPr>
        </p:nvGraphicFramePr>
        <p:xfrm>
          <a:off x="71022" y="1226675"/>
          <a:ext cx="5708341" cy="3595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F8FCE5B6-FE7F-10DA-7251-A8734312B24F}"/>
              </a:ext>
            </a:extLst>
          </p:cNvPr>
          <p:cNvGrpSpPr/>
          <p:nvPr/>
        </p:nvGrpSpPr>
        <p:grpSpPr>
          <a:xfrm>
            <a:off x="0" y="0"/>
            <a:ext cx="9144000" cy="1283336"/>
            <a:chOff x="0" y="-26633"/>
            <a:chExt cx="9144000" cy="128333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4D8E7C5-C829-2229-4260-58000856926A}"/>
                </a:ext>
              </a:extLst>
            </p:cNvPr>
            <p:cNvGrpSpPr/>
            <p:nvPr/>
          </p:nvGrpSpPr>
          <p:grpSpPr>
            <a:xfrm>
              <a:off x="0" y="-26633"/>
              <a:ext cx="9144000" cy="1283336"/>
              <a:chOff x="0" y="-1"/>
              <a:chExt cx="9144000" cy="1283336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059CD01-0AAC-800D-6E7D-67A99A104AD7}"/>
                  </a:ext>
                </a:extLst>
              </p:cNvPr>
              <p:cNvSpPr/>
              <p:nvPr/>
            </p:nvSpPr>
            <p:spPr>
              <a:xfrm>
                <a:off x="0" y="-1"/>
                <a:ext cx="9144000" cy="1091953"/>
              </a:xfrm>
              <a:prstGeom prst="rect">
                <a:avLst/>
              </a:prstGeom>
              <a:solidFill>
                <a:srgbClr val="6D9EE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/>
              </a:p>
            </p:txBody>
          </p:sp>
          <p:sp>
            <p:nvSpPr>
              <p:cNvPr id="8" name="Isosceles Triangle 7">
                <a:extLst>
                  <a:ext uri="{FF2B5EF4-FFF2-40B4-BE49-F238E27FC236}">
                    <a16:creationId xmlns:a16="http://schemas.microsoft.com/office/drawing/2014/main" id="{238FDF1F-5BAD-3F7D-530A-C4A59831C163}"/>
                  </a:ext>
                </a:extLst>
              </p:cNvPr>
              <p:cNvSpPr/>
              <p:nvPr/>
            </p:nvSpPr>
            <p:spPr>
              <a:xfrm rot="10800000">
                <a:off x="4381706" y="1091952"/>
                <a:ext cx="380587" cy="191383"/>
              </a:xfrm>
              <a:prstGeom prst="triangle">
                <a:avLst/>
              </a:prstGeom>
              <a:solidFill>
                <a:srgbClr val="6D9EE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/>
              </a:p>
            </p:txBody>
          </p:sp>
        </p:grpSp>
        <p:sp>
          <p:nvSpPr>
            <p:cNvPr id="6" name="Title 2">
              <a:extLst>
                <a:ext uri="{FF2B5EF4-FFF2-40B4-BE49-F238E27FC236}">
                  <a16:creationId xmlns:a16="http://schemas.microsoft.com/office/drawing/2014/main" id="{20388DB0-992B-58D5-3AA0-C08C792AA4E2}"/>
                </a:ext>
              </a:extLst>
            </p:cNvPr>
            <p:cNvSpPr txBox="1">
              <a:spLocks/>
            </p:cNvSpPr>
            <p:nvPr/>
          </p:nvSpPr>
          <p:spPr>
            <a:xfrm>
              <a:off x="430799" y="235938"/>
              <a:ext cx="8282400" cy="7625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Oswald"/>
                <a:buNone/>
                <a:defRPr sz="3000" b="0" i="0" u="none" strike="noStrike" cap="none">
                  <a:solidFill>
                    <a:schemeClr val="dk2"/>
                  </a:solidFill>
                  <a:latin typeface="Oswald"/>
                  <a:ea typeface="Oswald"/>
                  <a:cs typeface="Oswald"/>
                  <a:sym typeface="Oswald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Oswald"/>
                <a:buNone/>
                <a:defRPr sz="3000" b="0" i="0" u="none" strike="noStrike" cap="none">
                  <a:solidFill>
                    <a:schemeClr val="dk2"/>
                  </a:solidFill>
                  <a:latin typeface="Oswald"/>
                  <a:ea typeface="Oswald"/>
                  <a:cs typeface="Oswald"/>
                  <a:sym typeface="Oswald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Oswald"/>
                <a:buNone/>
                <a:defRPr sz="3000" b="0" i="0" u="none" strike="noStrike" cap="none">
                  <a:solidFill>
                    <a:schemeClr val="dk2"/>
                  </a:solidFill>
                  <a:latin typeface="Oswald"/>
                  <a:ea typeface="Oswald"/>
                  <a:cs typeface="Oswald"/>
                  <a:sym typeface="Oswald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Oswald"/>
                <a:buNone/>
                <a:defRPr sz="3000" b="0" i="0" u="none" strike="noStrike" cap="none">
                  <a:solidFill>
                    <a:schemeClr val="dk2"/>
                  </a:solidFill>
                  <a:latin typeface="Oswald"/>
                  <a:ea typeface="Oswald"/>
                  <a:cs typeface="Oswald"/>
                  <a:sym typeface="Oswald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Oswald"/>
                <a:buNone/>
                <a:defRPr sz="3000" b="0" i="0" u="none" strike="noStrike" cap="none">
                  <a:solidFill>
                    <a:schemeClr val="dk2"/>
                  </a:solidFill>
                  <a:latin typeface="Oswald"/>
                  <a:ea typeface="Oswald"/>
                  <a:cs typeface="Oswald"/>
                  <a:sym typeface="Oswald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Oswald"/>
                <a:buNone/>
                <a:defRPr sz="3000" b="0" i="0" u="none" strike="noStrike" cap="none">
                  <a:solidFill>
                    <a:schemeClr val="dk2"/>
                  </a:solidFill>
                  <a:latin typeface="Oswald"/>
                  <a:ea typeface="Oswald"/>
                  <a:cs typeface="Oswald"/>
                  <a:sym typeface="Oswald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Oswald"/>
                <a:buNone/>
                <a:defRPr sz="3000" b="0" i="0" u="none" strike="noStrike" cap="none">
                  <a:solidFill>
                    <a:schemeClr val="dk2"/>
                  </a:solidFill>
                  <a:latin typeface="Oswald"/>
                  <a:ea typeface="Oswald"/>
                  <a:cs typeface="Oswald"/>
                  <a:sym typeface="Oswald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Oswald"/>
                <a:buNone/>
                <a:defRPr sz="3000" b="0" i="0" u="none" strike="noStrike" cap="none">
                  <a:solidFill>
                    <a:schemeClr val="dk2"/>
                  </a:solidFill>
                  <a:latin typeface="Oswald"/>
                  <a:ea typeface="Oswald"/>
                  <a:cs typeface="Oswald"/>
                  <a:sym typeface="Oswald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Oswald"/>
                <a:buNone/>
                <a:defRPr sz="3000" b="0" i="0" u="none" strike="noStrike" cap="none">
                  <a:solidFill>
                    <a:schemeClr val="dk2"/>
                  </a:solidFill>
                  <a:latin typeface="Oswald"/>
                  <a:ea typeface="Oswald"/>
                  <a:cs typeface="Oswald"/>
                  <a:sym typeface="Oswald"/>
                </a:defRPr>
              </a:lvl9pPr>
            </a:lstStyle>
            <a:p>
              <a:pPr algn="ctr"/>
              <a:r>
                <a:rPr lang="en-GB" sz="4400" dirty="0" err="1">
                  <a:solidFill>
                    <a:schemeClr val="bg1"/>
                  </a:solidFill>
                </a:rPr>
                <a:t>Santykiai</a:t>
              </a:r>
              <a:r>
                <a:rPr lang="en-GB" sz="4400" dirty="0">
                  <a:solidFill>
                    <a:schemeClr val="bg1"/>
                  </a:solidFill>
                </a:rPr>
                <a:t> </a:t>
              </a:r>
              <a:r>
                <a:rPr lang="en-GB" sz="4400" dirty="0" err="1">
                  <a:solidFill>
                    <a:schemeClr val="bg1"/>
                  </a:solidFill>
                </a:rPr>
                <a:t>su</a:t>
              </a:r>
              <a:r>
                <a:rPr lang="en-GB" sz="4400" dirty="0">
                  <a:solidFill>
                    <a:schemeClr val="bg1"/>
                  </a:solidFill>
                </a:rPr>
                <a:t> </a:t>
              </a:r>
              <a:r>
                <a:rPr lang="en-GB" sz="4400" dirty="0" err="1">
                  <a:solidFill>
                    <a:schemeClr val="bg1"/>
                  </a:solidFill>
                </a:rPr>
                <a:t>mokiniais</a:t>
              </a:r>
              <a:endParaRPr lang="lt-LT" sz="4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6168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53A57C7-869E-EBC5-E361-903AE05F08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6804753"/>
              </p:ext>
            </p:extLst>
          </p:nvPr>
        </p:nvGraphicFramePr>
        <p:xfrm>
          <a:off x="353813" y="1154509"/>
          <a:ext cx="8436373" cy="3757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4B5B6324-3EEE-534A-CCEE-4DD8427D81F5}"/>
              </a:ext>
            </a:extLst>
          </p:cNvPr>
          <p:cNvGrpSpPr/>
          <p:nvPr/>
        </p:nvGrpSpPr>
        <p:grpSpPr>
          <a:xfrm>
            <a:off x="0" y="0"/>
            <a:ext cx="9144000" cy="1283336"/>
            <a:chOff x="0" y="-26633"/>
            <a:chExt cx="9144000" cy="128333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975A0DC-08E1-F015-E5B3-D0D079435429}"/>
                </a:ext>
              </a:extLst>
            </p:cNvPr>
            <p:cNvGrpSpPr/>
            <p:nvPr/>
          </p:nvGrpSpPr>
          <p:grpSpPr>
            <a:xfrm>
              <a:off x="0" y="-26633"/>
              <a:ext cx="9144000" cy="1283336"/>
              <a:chOff x="0" y="-1"/>
              <a:chExt cx="9144000" cy="1283336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73BFDCE-3694-71B2-E119-2B17AE850B46}"/>
                  </a:ext>
                </a:extLst>
              </p:cNvPr>
              <p:cNvSpPr/>
              <p:nvPr/>
            </p:nvSpPr>
            <p:spPr>
              <a:xfrm>
                <a:off x="0" y="-1"/>
                <a:ext cx="9144000" cy="1091953"/>
              </a:xfrm>
              <a:prstGeom prst="rect">
                <a:avLst/>
              </a:prstGeom>
              <a:solidFill>
                <a:srgbClr val="6D9EE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/>
              </a:p>
            </p:txBody>
          </p:sp>
          <p:sp>
            <p:nvSpPr>
              <p:cNvPr id="11" name="Isosceles Triangle 10">
                <a:extLst>
                  <a:ext uri="{FF2B5EF4-FFF2-40B4-BE49-F238E27FC236}">
                    <a16:creationId xmlns:a16="http://schemas.microsoft.com/office/drawing/2014/main" id="{ED2ED337-73BB-9D3C-DFDF-4635F8AD1DD4}"/>
                  </a:ext>
                </a:extLst>
              </p:cNvPr>
              <p:cNvSpPr/>
              <p:nvPr/>
            </p:nvSpPr>
            <p:spPr>
              <a:xfrm rot="10800000">
                <a:off x="4381706" y="1091952"/>
                <a:ext cx="380587" cy="191383"/>
              </a:xfrm>
              <a:prstGeom prst="triangle">
                <a:avLst/>
              </a:prstGeom>
              <a:solidFill>
                <a:srgbClr val="6D9EE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t-LT"/>
              </a:p>
            </p:txBody>
          </p:sp>
        </p:grpSp>
        <p:sp>
          <p:nvSpPr>
            <p:cNvPr id="8" name="Title 2">
              <a:extLst>
                <a:ext uri="{FF2B5EF4-FFF2-40B4-BE49-F238E27FC236}">
                  <a16:creationId xmlns:a16="http://schemas.microsoft.com/office/drawing/2014/main" id="{75FDFAF5-89D2-D3D6-2D45-378D0CD31562}"/>
                </a:ext>
              </a:extLst>
            </p:cNvPr>
            <p:cNvSpPr txBox="1">
              <a:spLocks/>
            </p:cNvSpPr>
            <p:nvPr/>
          </p:nvSpPr>
          <p:spPr>
            <a:xfrm>
              <a:off x="430799" y="235938"/>
              <a:ext cx="8282400" cy="7625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Oswald"/>
                <a:buNone/>
                <a:defRPr sz="3000" b="0" i="0" u="none" strike="noStrike" cap="none">
                  <a:solidFill>
                    <a:schemeClr val="dk2"/>
                  </a:solidFill>
                  <a:latin typeface="Oswald"/>
                  <a:ea typeface="Oswald"/>
                  <a:cs typeface="Oswald"/>
                  <a:sym typeface="Oswald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Oswald"/>
                <a:buNone/>
                <a:defRPr sz="3000" b="0" i="0" u="none" strike="noStrike" cap="none">
                  <a:solidFill>
                    <a:schemeClr val="dk2"/>
                  </a:solidFill>
                  <a:latin typeface="Oswald"/>
                  <a:ea typeface="Oswald"/>
                  <a:cs typeface="Oswald"/>
                  <a:sym typeface="Oswald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Oswald"/>
                <a:buNone/>
                <a:defRPr sz="3000" b="0" i="0" u="none" strike="noStrike" cap="none">
                  <a:solidFill>
                    <a:schemeClr val="dk2"/>
                  </a:solidFill>
                  <a:latin typeface="Oswald"/>
                  <a:ea typeface="Oswald"/>
                  <a:cs typeface="Oswald"/>
                  <a:sym typeface="Oswald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Oswald"/>
                <a:buNone/>
                <a:defRPr sz="3000" b="0" i="0" u="none" strike="noStrike" cap="none">
                  <a:solidFill>
                    <a:schemeClr val="dk2"/>
                  </a:solidFill>
                  <a:latin typeface="Oswald"/>
                  <a:ea typeface="Oswald"/>
                  <a:cs typeface="Oswald"/>
                  <a:sym typeface="Oswald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Oswald"/>
                <a:buNone/>
                <a:defRPr sz="3000" b="0" i="0" u="none" strike="noStrike" cap="none">
                  <a:solidFill>
                    <a:schemeClr val="dk2"/>
                  </a:solidFill>
                  <a:latin typeface="Oswald"/>
                  <a:ea typeface="Oswald"/>
                  <a:cs typeface="Oswald"/>
                  <a:sym typeface="Oswald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Oswald"/>
                <a:buNone/>
                <a:defRPr sz="3000" b="0" i="0" u="none" strike="noStrike" cap="none">
                  <a:solidFill>
                    <a:schemeClr val="dk2"/>
                  </a:solidFill>
                  <a:latin typeface="Oswald"/>
                  <a:ea typeface="Oswald"/>
                  <a:cs typeface="Oswald"/>
                  <a:sym typeface="Oswald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Oswald"/>
                <a:buNone/>
                <a:defRPr sz="3000" b="0" i="0" u="none" strike="noStrike" cap="none">
                  <a:solidFill>
                    <a:schemeClr val="dk2"/>
                  </a:solidFill>
                  <a:latin typeface="Oswald"/>
                  <a:ea typeface="Oswald"/>
                  <a:cs typeface="Oswald"/>
                  <a:sym typeface="Oswald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Oswald"/>
                <a:buNone/>
                <a:defRPr sz="3000" b="0" i="0" u="none" strike="noStrike" cap="none">
                  <a:solidFill>
                    <a:schemeClr val="dk2"/>
                  </a:solidFill>
                  <a:latin typeface="Oswald"/>
                  <a:ea typeface="Oswald"/>
                  <a:cs typeface="Oswald"/>
                  <a:sym typeface="Oswald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3000"/>
                <a:buFont typeface="Oswald"/>
                <a:buNone/>
                <a:defRPr sz="3000" b="0" i="0" u="none" strike="noStrike" cap="none">
                  <a:solidFill>
                    <a:schemeClr val="dk2"/>
                  </a:solidFill>
                  <a:latin typeface="Oswald"/>
                  <a:ea typeface="Oswald"/>
                  <a:cs typeface="Oswald"/>
                  <a:sym typeface="Oswald"/>
                </a:defRPr>
              </a:lvl9pPr>
            </a:lstStyle>
            <a:p>
              <a:pPr algn="ctr"/>
              <a:r>
                <a:rPr lang="en-GB" sz="4400" dirty="0" err="1">
                  <a:solidFill>
                    <a:schemeClr val="bg1"/>
                  </a:solidFill>
                </a:rPr>
                <a:t>Patyčių</a:t>
              </a:r>
              <a:r>
                <a:rPr lang="en-GB" sz="4400" dirty="0">
                  <a:solidFill>
                    <a:schemeClr val="bg1"/>
                  </a:solidFill>
                </a:rPr>
                <a:t> </a:t>
              </a:r>
              <a:r>
                <a:rPr lang="en-GB" sz="4400" dirty="0" err="1">
                  <a:solidFill>
                    <a:schemeClr val="bg1"/>
                  </a:solidFill>
                </a:rPr>
                <a:t>paplitimas</a:t>
              </a:r>
              <a:endParaRPr lang="lt-LT" sz="4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54496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53A57C7-869E-EBC5-E361-903AE05F08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6557129"/>
              </p:ext>
            </p:extLst>
          </p:nvPr>
        </p:nvGraphicFramePr>
        <p:xfrm>
          <a:off x="490194" y="1244338"/>
          <a:ext cx="8163612" cy="3757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Google Shape;73;p15">
            <a:extLst>
              <a:ext uri="{FF2B5EF4-FFF2-40B4-BE49-F238E27FC236}">
                <a16:creationId xmlns:a16="http://schemas.microsoft.com/office/drawing/2014/main" id="{7726B614-0226-24E2-4C63-F8AB4C52D2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97964"/>
            <a:ext cx="8520600" cy="104637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dirty="0"/>
              <a:t>Kuriose mokyklos vietose dažniausiai matai, kad kas nors tyčiojasi ar elgiasi negražiai su kitais?</a:t>
            </a:r>
          </a:p>
        </p:txBody>
      </p:sp>
    </p:spTree>
    <p:extLst>
      <p:ext uri="{BB962C8B-B14F-4D97-AF65-F5344CB8AC3E}">
        <p14:creationId xmlns:p14="http://schemas.microsoft.com/office/powerpoint/2010/main" val="8874874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body" idx="4294967295"/>
          </p:nvPr>
        </p:nvSpPr>
        <p:spPr>
          <a:xfrm>
            <a:off x="256211" y="1068402"/>
            <a:ext cx="8631578" cy="39778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lt-LT" b="1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Emocinė</a:t>
            </a:r>
            <a:r>
              <a:rPr lang="en-GB" b="1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lt-LT" b="1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savijauta</a:t>
            </a:r>
            <a:r>
              <a:rPr lang="en-GB" b="1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b="1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ir</a:t>
            </a:r>
            <a:r>
              <a:rPr lang="en-GB" b="1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b="1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saugumas</a:t>
            </a:r>
            <a:r>
              <a:rPr lang="en-GB" b="1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: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63 </a:t>
            </a:r>
            <a:r>
              <a:rPr lang="lt-LT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%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apklaust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ų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mokinių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mini mokykloje besijaučiantys laimingi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dar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33,3 %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nurodo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esantys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energingi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GB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30,7 %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lt-LT" sz="1800" b="0" i="0" u="none" strike="noStrike" dirty="0">
                <a:solidFill>
                  <a:srgbClr val="000000"/>
                </a:solidFill>
                <a:effectLst/>
                <a:latin typeface="Palatino Linotype" panose="02040502050505030304" pitchFamily="18" charset="0"/>
              </a:rPr>
              <a:t>–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ramūs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.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Dažniausiai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apklaustų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mokinių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minima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nemaloni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savijauta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–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nuovargis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(</a:t>
            </a:r>
            <a:r>
              <a:rPr lang="en-US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23,8 %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).</a:t>
            </a:r>
            <a:endParaRPr lang="lt-LT"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83 %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nurodo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kad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mokykloje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visada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arba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dažniau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jaučiasi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saugiai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.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18 %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teigia, kad ne visada žino, kaip nusiraminti jaučiant pyktį ar liūdesį, dar </a:t>
            </a:r>
            <a:r>
              <a:rPr lang="en-US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21 %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nurodo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kad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ne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visada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pavyksta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susitaikyti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su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kuo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nors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susipykus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.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b="1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Pasitenkinimas</a:t>
            </a:r>
            <a:r>
              <a:rPr lang="en-GB" b="1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b="1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mokykla</a:t>
            </a:r>
            <a:r>
              <a:rPr lang="en-GB" b="1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: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83 </a:t>
            </a:r>
            <a:r>
              <a:rPr lang="lt-LT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%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apklaust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ų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mokinių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nurodo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kad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jiems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da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žniau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patinka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jų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mokykla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dar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83%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mini,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kad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j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ų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diena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mokykloje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dažniau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būna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sėkminga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.</a:t>
            </a:r>
            <a:endParaRPr lang="lt-LT"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84 %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nurodo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kad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kai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papra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š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o,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mokykloje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sulaukia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pagalbos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.</a:t>
            </a:r>
            <a:endParaRPr lang="lt-LT"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2" name="Google Shape;73;p15">
            <a:extLst>
              <a:ext uri="{FF2B5EF4-FFF2-40B4-BE49-F238E27FC236}">
                <a16:creationId xmlns:a16="http://schemas.microsoft.com/office/drawing/2014/main" id="{9BAA1760-08A6-0BBA-535B-7D3084C4AC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252761"/>
            <a:ext cx="8520600" cy="75769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4000" dirty="0"/>
              <a:t>Apibendrinimas</a:t>
            </a:r>
            <a:r>
              <a:rPr lang="en-GB" sz="4000" dirty="0"/>
              <a:t> (1)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3937678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body" idx="4294967295"/>
          </p:nvPr>
        </p:nvSpPr>
        <p:spPr>
          <a:xfrm>
            <a:off x="311700" y="1088886"/>
            <a:ext cx="8520600" cy="38806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b="1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Santykiai</a:t>
            </a:r>
            <a:r>
              <a:rPr lang="en-GB" b="1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b="1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su</a:t>
            </a:r>
            <a:r>
              <a:rPr lang="en-GB" b="1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lt-LT" b="1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kitais mokiniais</a:t>
            </a:r>
            <a:r>
              <a:rPr lang="en-GB" b="1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: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22 </a:t>
            </a:r>
            <a:r>
              <a:rPr lang="lt-LT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%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apklaust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ų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mokinių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visi</a:t>
            </a:r>
            <a:r>
              <a:rPr lang="lt-LT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škai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sutinka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kad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mokiniai mokykloje yra draugiški, tuo tarpu </a:t>
            </a:r>
            <a:r>
              <a:rPr lang="en-US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50 %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su šiuo teiginiu sutinka dažniau, bet ne visada.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28 %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nurodo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visi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š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kai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sutink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antys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kad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mokiniai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mokykloje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padeda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vieni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kitiems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o </a:t>
            </a:r>
            <a:r>
              <a:rPr lang="en-US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50 %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žymi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sutinkantys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dažniau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.</a:t>
            </a:r>
            <a:endParaRPr lang="lt-LT"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lt-LT" b="1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Santykiai su mokytojais: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lt-LT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90 </a:t>
            </a:r>
            <a:r>
              <a:rPr lang="en-US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%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apklaustų mokinių nurodo, kad mokytojai su mokiniais elgiasi teisingai (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62 % 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visiškai sutinka, 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28 %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dažniau sutinka).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73 %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visiškai sutinka, kad mokytojai tiki, kad visi mokiniai gali išmokti naujų dalykų, dar </a:t>
            </a:r>
            <a:r>
              <a:rPr lang="en-US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17 %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su teiginiu sutinka dažniau.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88 % </a:t>
            </a:r>
            <a:r>
              <a:rPr lang="lt-LT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dažniau arba visiškai sutinka, kad papasakojus apie tyčiojimąsi, mokytojas padeda jį sustabdyti.</a:t>
            </a:r>
          </a:p>
        </p:txBody>
      </p:sp>
      <p:sp>
        <p:nvSpPr>
          <p:cNvPr id="2" name="Google Shape;73;p15">
            <a:extLst>
              <a:ext uri="{FF2B5EF4-FFF2-40B4-BE49-F238E27FC236}">
                <a16:creationId xmlns:a16="http://schemas.microsoft.com/office/drawing/2014/main" id="{9BAA1760-08A6-0BBA-535B-7D3084C4AC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73989"/>
            <a:ext cx="8520600" cy="85876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4000" dirty="0"/>
              <a:t>Apibendrinimas</a:t>
            </a:r>
            <a:r>
              <a:rPr lang="en-US" sz="4000" dirty="0"/>
              <a:t> (2)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12309216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body" idx="4294967295"/>
          </p:nvPr>
        </p:nvSpPr>
        <p:spPr>
          <a:xfrm>
            <a:off x="311700" y="1088887"/>
            <a:ext cx="8520600" cy="25761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b="1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Patyčių</a:t>
            </a:r>
            <a:r>
              <a:rPr lang="en-GB" b="1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b="1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paplitimas</a:t>
            </a:r>
            <a:r>
              <a:rPr lang="en-GB" b="1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: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Per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paskutinius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du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mėnesius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33 %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apklaust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ų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mokinių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nurodė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niekada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nepastebėję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patyčių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US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34 %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nurodė patyčias matę retai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Kartais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paty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čias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matę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nurodė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15 %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dažnai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– </a:t>
            </a:r>
            <a:r>
              <a:rPr lang="en-US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8 %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US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labai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dažnai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– </a:t>
            </a:r>
            <a:r>
              <a:rPr lang="en-US" b="1" dirty="0">
                <a:solidFill>
                  <a:srgbClr val="1F497D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10 %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.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Kaip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pagrindines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vietas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mokykloje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kuriose</a:t>
            </a:r>
            <a:r>
              <a:rPr lang="en-US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mat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ė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patyčių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atvejus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dažniausiai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žymėjo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klasę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kiemą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rūbinėlę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.</a:t>
            </a:r>
            <a:endParaRPr lang="lt-LT"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2" name="Google Shape;73;p15">
            <a:extLst>
              <a:ext uri="{FF2B5EF4-FFF2-40B4-BE49-F238E27FC236}">
                <a16:creationId xmlns:a16="http://schemas.microsoft.com/office/drawing/2014/main" id="{9BAA1760-08A6-0BBA-535B-7D3084C4AC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73989"/>
            <a:ext cx="8520600" cy="85876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4000" dirty="0"/>
              <a:t>Apibendrinimas</a:t>
            </a:r>
            <a:r>
              <a:rPr lang="en-US" sz="4000" dirty="0"/>
              <a:t> (3)</a:t>
            </a:r>
            <a:endParaRPr lang="lt-LT" sz="4000" dirty="0"/>
          </a:p>
        </p:txBody>
      </p:sp>
    </p:spTree>
    <p:extLst>
      <p:ext uri="{BB962C8B-B14F-4D97-AF65-F5344CB8AC3E}">
        <p14:creationId xmlns:p14="http://schemas.microsoft.com/office/powerpoint/2010/main" val="2180337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body" idx="4294967295"/>
          </p:nvPr>
        </p:nvSpPr>
        <p:spPr>
          <a:xfrm>
            <a:off x="311700" y="1159727"/>
            <a:ext cx="8520600" cy="37988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342900" lvl="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Jei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nėra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klasėje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įrengti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„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r</a:t>
            </a:r>
            <a:r>
              <a:rPr lang="lt-LT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amybės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kampelį“, kur mokiniai galėtų trumpam atsitraukti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suintensyvėjus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emocijoms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kai jaučiasi prislėgti ar pikti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.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Klasės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valandėles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emocijų pažinimo ir valdymo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draugystės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pagalbos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konfliktų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sprendimo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temomis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.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Edukacinės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emocinės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priemonės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plakatai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klasės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erdvėje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(pvz., emocijų termometras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plakatai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ką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daryti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kai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liūdžiu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/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pykstu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ir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pan.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).</a:t>
            </a:r>
            <a:endParaRPr lang="en-GB"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Integruoti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streso mažinimo ir nusiraminimo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metodus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: kvėpavimo pratimai, trumpi atsipalaidavimo žaidimai per pertraukas ar pamokų pabaigoje.</a:t>
            </a:r>
            <a:endParaRPr lang="en-GB"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Organizuoti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b</a:t>
            </a:r>
            <a:r>
              <a:rPr lang="lt-LT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endradarbiavim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u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grįstus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lt-LT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žaidim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us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ir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/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ar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grupini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us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lt-LT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projekt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us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stiprinančius tarpusavio pasitikėjimą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empatiją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pagalbą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vienas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kitams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gebėjimą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bendradarbiauti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.</a:t>
            </a:r>
            <a:endParaRPr lang="en-GB" dirty="0">
              <a:solidFill>
                <a:schemeClr val="tx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Klasės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lt-LT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iniciatyv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ų, 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skatinančių gerus darbus, tarpusavio pagalbą, organizavimas (pavyzdžiui, slaptas geradarys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gerų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darbų</a:t>
            </a:r>
            <a:r>
              <a:rPr lang="en-GB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kalendorius</a:t>
            </a:r>
            <a:r>
              <a:rPr lang="lt-LT" dirty="0">
                <a:solidFill>
                  <a:schemeClr val="tx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ir pan.).</a:t>
            </a:r>
          </a:p>
        </p:txBody>
      </p:sp>
      <p:sp>
        <p:nvSpPr>
          <p:cNvPr id="2" name="Google Shape;73;p15">
            <a:extLst>
              <a:ext uri="{FF2B5EF4-FFF2-40B4-BE49-F238E27FC236}">
                <a16:creationId xmlns:a16="http://schemas.microsoft.com/office/drawing/2014/main" id="{9BAA1760-08A6-0BBA-535B-7D3084C4AC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252761"/>
            <a:ext cx="8520600" cy="83051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4000" dirty="0"/>
              <a:t>Rekomendacijos</a:t>
            </a:r>
          </a:p>
        </p:txBody>
      </p:sp>
    </p:spTree>
    <p:extLst>
      <p:ext uri="{BB962C8B-B14F-4D97-AF65-F5344CB8AC3E}">
        <p14:creationId xmlns:p14="http://schemas.microsoft.com/office/powerpoint/2010/main" val="1642739458"/>
      </p:ext>
    </p:extLst>
  </p:cSld>
  <p:clrMapOvr>
    <a:masterClrMapping/>
  </p:clrMapOvr>
</p:sld>
</file>

<file path=ppt/theme/theme1.xml><?xml version="1.0" encoding="utf-8"?>
<a:theme xmlns:a="http://schemas.openxmlformats.org/drawingml/2006/main" name="Modern Writer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857</Words>
  <Application>Microsoft Office PowerPoint</Application>
  <PresentationFormat>Demonstracija ekrane (16:9)</PresentationFormat>
  <Paragraphs>90</Paragraphs>
  <Slides>22</Slides>
  <Notes>18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22</vt:i4>
      </vt:variant>
    </vt:vector>
  </HeadingPairs>
  <TitlesOfParts>
    <vt:vector size="27" baseType="lpstr">
      <vt:lpstr>Palatino Linotype</vt:lpstr>
      <vt:lpstr>Oswald</vt:lpstr>
      <vt:lpstr>Source Code Pro</vt:lpstr>
      <vt:lpstr>Arial</vt:lpstr>
      <vt:lpstr>Modern Writer</vt:lpstr>
      <vt:lpstr>Mikroklimato tyrimas Vilniaus Medeinos pradinėje mokykloje 2025-2026 m.m.</vt:lpstr>
      <vt:lpstr>„PowerPoint“ pateiktis</vt:lpstr>
      <vt:lpstr>Mokinių pasiskirstymas</vt:lpstr>
      <vt:lpstr>Emocinė savijauta ir saugumas</vt:lpstr>
      <vt:lpstr>Kaip dažniausiai jaučiuosi mokykloje?</vt:lpstr>
      <vt:lpstr>„PowerPoint“ pateiktis</vt:lpstr>
      <vt:lpstr>„PowerPoint“ pateiktis</vt:lpstr>
      <vt:lpstr>Pasitenkinimas mokykla</vt:lpstr>
      <vt:lpstr>„PowerPoint“ pateiktis</vt:lpstr>
      <vt:lpstr>„PowerPoint“ pateiktis</vt:lpstr>
      <vt:lpstr>„PowerPoint“ pateiktis</vt:lpstr>
      <vt:lpstr>„PowerPoint“ pateiktis</vt:lpstr>
      <vt:lpstr>Santykiai su mokytojais ir suaugusiaisiais</vt:lpstr>
      <vt:lpstr>„PowerPoint“ pateiktis</vt:lpstr>
      <vt:lpstr>„PowerPoint“ pateiktis</vt:lpstr>
      <vt:lpstr>„PowerPoint“ pateiktis</vt:lpstr>
      <vt:lpstr>„PowerPoint“ pateiktis</vt:lpstr>
      <vt:lpstr>Kuriose mokyklos vietose dažniausiai matai, kad kas nors tyčiojasi ar elgiasi negražiai su kitais?</vt:lpstr>
      <vt:lpstr>Apibendrinimas (1)</vt:lpstr>
      <vt:lpstr>Apibendrinimas (2)</vt:lpstr>
      <vt:lpstr>Apibendrinimas (3)</vt:lpstr>
      <vt:lpstr>Rekomendacijos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Mikroklimato tyrimas Vilniaus Medeinos pradinėje mokykloje 2025-2026 m.m.</dc:title>
  <dc:creator>Pavaduotoja</dc:creator>
  <cp:lastModifiedBy>RENATA BERNOTIENĖ</cp:lastModifiedBy>
  <cp:revision>87</cp:revision>
  <dcterms:modified xsi:type="dcterms:W3CDTF">2026-09-15T13:00:54Z</dcterms:modified>
</cp:coreProperties>
</file>